
<file path=[Content_Types].xml><?xml version="1.0" encoding="utf-8"?>
<Types xmlns="http://schemas.openxmlformats.org/package/2006/content-types">
  <Default Extension="xml" ContentType="application/xml"/>
  <Default Extension="jpeg" ContentType="image/jpeg"/>
  <Default Extension="mp3" ContentType="audio/unknown"/>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66"/>
  </p:notesMasterIdLst>
  <p:sldIdLst>
    <p:sldId id="508" r:id="rId2"/>
    <p:sldId id="509" r:id="rId3"/>
    <p:sldId id="256" r:id="rId4"/>
    <p:sldId id="438" r:id="rId5"/>
    <p:sldId id="388" r:id="rId6"/>
    <p:sldId id="485" r:id="rId7"/>
    <p:sldId id="470" r:id="rId8"/>
    <p:sldId id="476" r:id="rId9"/>
    <p:sldId id="475" r:id="rId10"/>
    <p:sldId id="444" r:id="rId11"/>
    <p:sldId id="486" r:id="rId12"/>
    <p:sldId id="389" r:id="rId13"/>
    <p:sldId id="313" r:id="rId14"/>
    <p:sldId id="477" r:id="rId15"/>
    <p:sldId id="483" r:id="rId16"/>
    <p:sldId id="499" r:id="rId17"/>
    <p:sldId id="467" r:id="rId18"/>
    <p:sldId id="394" r:id="rId19"/>
    <p:sldId id="462" r:id="rId20"/>
    <p:sldId id="455" r:id="rId21"/>
    <p:sldId id="500" r:id="rId22"/>
    <p:sldId id="456" r:id="rId23"/>
    <p:sldId id="457" r:id="rId24"/>
    <p:sldId id="459" r:id="rId25"/>
    <p:sldId id="460" r:id="rId26"/>
    <p:sldId id="471" r:id="rId27"/>
    <p:sldId id="501" r:id="rId28"/>
    <p:sldId id="407" r:id="rId29"/>
    <p:sldId id="295" r:id="rId30"/>
    <p:sldId id="492" r:id="rId31"/>
    <p:sldId id="491" r:id="rId32"/>
    <p:sldId id="424" r:id="rId33"/>
    <p:sldId id="425" r:id="rId34"/>
    <p:sldId id="426" r:id="rId35"/>
    <p:sldId id="488" r:id="rId36"/>
    <p:sldId id="505" r:id="rId37"/>
    <p:sldId id="432" r:id="rId38"/>
    <p:sldId id="493" r:id="rId39"/>
    <p:sldId id="494" r:id="rId40"/>
    <p:sldId id="434" r:id="rId41"/>
    <p:sldId id="502" r:id="rId42"/>
    <p:sldId id="436" r:id="rId43"/>
    <p:sldId id="490" r:id="rId44"/>
    <p:sldId id="503" r:id="rId45"/>
    <p:sldId id="506" r:id="rId46"/>
    <p:sldId id="264" r:id="rId47"/>
    <p:sldId id="466" r:id="rId48"/>
    <p:sldId id="376" r:id="rId49"/>
    <p:sldId id="363" r:id="rId50"/>
    <p:sldId id="364" r:id="rId51"/>
    <p:sldId id="365" r:id="rId52"/>
    <p:sldId id="267" r:id="rId53"/>
    <p:sldId id="367" r:id="rId54"/>
    <p:sldId id="368" r:id="rId55"/>
    <p:sldId id="354" r:id="rId56"/>
    <p:sldId id="507" r:id="rId57"/>
    <p:sldId id="510" r:id="rId58"/>
    <p:sldId id="511" r:id="rId59"/>
    <p:sldId id="512" r:id="rId60"/>
    <p:sldId id="513" r:id="rId61"/>
    <p:sldId id="514" r:id="rId62"/>
    <p:sldId id="515" r:id="rId63"/>
    <p:sldId id="516" r:id="rId64"/>
    <p:sldId id="517" r:id="rId6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DD1"/>
    <a:srgbClr val="6FADD2"/>
    <a:srgbClr val="45484C"/>
    <a:srgbClr val="D1DBD7"/>
    <a:srgbClr val="639FAA"/>
    <a:srgbClr val="DE8E4A"/>
    <a:srgbClr val="A2C0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136" y="-392"/>
      </p:cViewPr>
      <p:guideLst>
        <p:guide orient="horz" pos="2160"/>
        <p:guide pos="3840"/>
      </p:guideLst>
    </p:cSldViewPr>
  </p:slideViewPr>
  <p:notesTextViewPr>
    <p:cViewPr>
      <p:scale>
        <a:sx n="1" d="1"/>
        <a:sy n="1" d="1"/>
      </p:scale>
      <p:origin x="0" y="0"/>
    </p:cViewPr>
  </p:notesTextViewPr>
  <p:sorterViewPr>
    <p:cViewPr>
      <p:scale>
        <a:sx n="100" d="100"/>
        <a:sy n="100" d="100"/>
      </p:scale>
      <p:origin x="0" y="2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0A30E-E7A1-4ECD-8F3F-B93A56459FE0}"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D2A8AA74-EA06-41BB-A3C1-ECD9037595E8}">
      <dgm:prSet phldrT="[Text]" custT="1"/>
      <dgm:spPr/>
      <dgm:t>
        <a:bodyPr/>
        <a:lstStyle/>
        <a:p>
          <a:r>
            <a:rPr lang="en-US" sz="1400" b="1" dirty="0" smtClean="0"/>
            <a:t>10-Offer Educational Training/Workshops</a:t>
          </a:r>
          <a:endParaRPr lang="en-US" sz="1400" b="1" dirty="0"/>
        </a:p>
      </dgm:t>
    </dgm:pt>
    <dgm:pt modelId="{191E229F-675C-468F-9617-0D5379C60F30}" type="parTrans" cxnId="{C1DBEC00-4DD8-462E-A5EE-76BCA82E64E2}">
      <dgm:prSet/>
      <dgm:spPr/>
      <dgm:t>
        <a:bodyPr/>
        <a:lstStyle/>
        <a:p>
          <a:endParaRPr lang="en-US"/>
        </a:p>
      </dgm:t>
    </dgm:pt>
    <dgm:pt modelId="{719BA6A8-00E3-4552-B6F4-F5A67771C17F}" type="sibTrans" cxnId="{C1DBEC00-4DD8-462E-A5EE-76BCA82E64E2}">
      <dgm:prSet/>
      <dgm:spPr>
        <a:solidFill>
          <a:schemeClr val="accent1"/>
        </a:solidFill>
      </dgm:spPr>
      <dgm:t>
        <a:bodyPr/>
        <a:lstStyle/>
        <a:p>
          <a:endParaRPr lang="en-US" dirty="0"/>
        </a:p>
      </dgm:t>
    </dgm:pt>
    <dgm:pt modelId="{32B829A0-3801-471C-B690-0A7B526B7FB9}">
      <dgm:prSet custT="1"/>
      <dgm:spPr/>
      <dgm:t>
        <a:bodyPr/>
        <a:lstStyle/>
        <a:p>
          <a:r>
            <a:rPr lang="en-US" sz="1400" b="1" dirty="0" smtClean="0">
              <a:solidFill>
                <a:schemeClr val="tx1"/>
              </a:solidFill>
            </a:rPr>
            <a:t> 9-Diversify your Staff  and Board Membership</a:t>
          </a:r>
          <a:endParaRPr lang="en-US" sz="1400" b="1" dirty="0">
            <a:solidFill>
              <a:schemeClr val="tx1"/>
            </a:solidFill>
          </a:endParaRPr>
        </a:p>
      </dgm:t>
    </dgm:pt>
    <dgm:pt modelId="{3DF4EE1C-A580-41C3-AB96-6336DC0BF17D}" type="parTrans" cxnId="{F91CB638-9BFA-4FD7-B609-594BFCF21F7A}">
      <dgm:prSet/>
      <dgm:spPr/>
      <dgm:t>
        <a:bodyPr/>
        <a:lstStyle/>
        <a:p>
          <a:endParaRPr lang="en-US"/>
        </a:p>
      </dgm:t>
    </dgm:pt>
    <dgm:pt modelId="{EBF663BE-D1DC-42FF-B9D6-825388B27350}" type="sibTrans" cxnId="{F91CB638-9BFA-4FD7-B609-594BFCF21F7A}">
      <dgm:prSet/>
      <dgm:spPr>
        <a:solidFill>
          <a:schemeClr val="accent1"/>
        </a:solidFill>
      </dgm:spPr>
      <dgm:t>
        <a:bodyPr/>
        <a:lstStyle/>
        <a:p>
          <a:endParaRPr lang="en-US" dirty="0"/>
        </a:p>
      </dgm:t>
    </dgm:pt>
    <dgm:pt modelId="{C0BD5EB9-FC1E-4ED8-8C33-2A3057468B47}">
      <dgm:prSet custT="1"/>
      <dgm:spPr/>
      <dgm:t>
        <a:bodyPr/>
        <a:lstStyle/>
        <a:p>
          <a:r>
            <a:rPr lang="en-US" sz="1400" b="1" dirty="0" smtClean="0"/>
            <a:t>8-Mobilize Coalitions and Task Forces</a:t>
          </a:r>
          <a:endParaRPr lang="en-US" sz="1400" b="1" dirty="0"/>
        </a:p>
      </dgm:t>
    </dgm:pt>
    <dgm:pt modelId="{AC41451F-5D3E-460A-87FF-5D310C0BD61E}" type="parTrans" cxnId="{7D5178C7-85B5-43F3-A1CC-6D88DA32F600}">
      <dgm:prSet/>
      <dgm:spPr/>
      <dgm:t>
        <a:bodyPr/>
        <a:lstStyle/>
        <a:p>
          <a:endParaRPr lang="en-US"/>
        </a:p>
      </dgm:t>
    </dgm:pt>
    <dgm:pt modelId="{F4E14141-ED72-4684-9C3B-F98A1F649020}" type="sibTrans" cxnId="{7D5178C7-85B5-43F3-A1CC-6D88DA32F600}">
      <dgm:prSet/>
      <dgm:spPr>
        <a:solidFill>
          <a:schemeClr val="accent1"/>
        </a:solidFill>
      </dgm:spPr>
      <dgm:t>
        <a:bodyPr/>
        <a:lstStyle/>
        <a:p>
          <a:endParaRPr lang="en-US" dirty="0"/>
        </a:p>
      </dgm:t>
    </dgm:pt>
    <dgm:pt modelId="{C9B4361C-C41C-44A0-9807-5F19301ECDB9}">
      <dgm:prSet custT="1"/>
      <dgm:spPr/>
      <dgm:t>
        <a:bodyPr/>
        <a:lstStyle/>
        <a:p>
          <a:r>
            <a:rPr lang="en-US" sz="1400" b="1" dirty="0" smtClean="0"/>
            <a:t>7-Develop Grassroots Leadership </a:t>
          </a:r>
          <a:endParaRPr lang="en-US" sz="1400" b="1" dirty="0"/>
        </a:p>
      </dgm:t>
    </dgm:pt>
    <dgm:pt modelId="{7EEBE79D-B9D6-42E2-B8EF-BE595A97F67B}" type="parTrans" cxnId="{818BE35B-E726-4FFA-900A-FAB41A66C519}">
      <dgm:prSet/>
      <dgm:spPr/>
      <dgm:t>
        <a:bodyPr/>
        <a:lstStyle/>
        <a:p>
          <a:endParaRPr lang="en-US"/>
        </a:p>
      </dgm:t>
    </dgm:pt>
    <dgm:pt modelId="{574271DB-F732-4D0C-8358-62E95CAB4C9F}" type="sibTrans" cxnId="{818BE35B-E726-4FFA-900A-FAB41A66C519}">
      <dgm:prSet/>
      <dgm:spPr>
        <a:solidFill>
          <a:schemeClr val="accent1"/>
        </a:solidFill>
      </dgm:spPr>
      <dgm:t>
        <a:bodyPr/>
        <a:lstStyle/>
        <a:p>
          <a:endParaRPr lang="en-US" dirty="0"/>
        </a:p>
      </dgm:t>
    </dgm:pt>
    <dgm:pt modelId="{5F187A31-1BE1-4973-98C0-2A0102418F25}">
      <dgm:prSet custT="1"/>
      <dgm:spPr/>
      <dgm:t>
        <a:bodyPr/>
        <a:lstStyle/>
        <a:p>
          <a:r>
            <a:rPr lang="en-US" sz="1400" b="1" dirty="0" smtClean="0">
              <a:solidFill>
                <a:srgbClr val="000000"/>
              </a:solidFill>
            </a:rPr>
            <a:t>6-Offer Inclusive and Accessible Services</a:t>
          </a:r>
          <a:endParaRPr lang="en-US" sz="1400" b="1" dirty="0">
            <a:solidFill>
              <a:srgbClr val="000000"/>
            </a:solidFill>
          </a:endParaRPr>
        </a:p>
      </dgm:t>
    </dgm:pt>
    <dgm:pt modelId="{DD2AB594-7EFB-45A0-A9F0-88BBAE7722FE}" type="parTrans" cxnId="{4FE8B699-5B5D-472B-83EA-B08DA2F080F3}">
      <dgm:prSet/>
      <dgm:spPr/>
      <dgm:t>
        <a:bodyPr/>
        <a:lstStyle/>
        <a:p>
          <a:endParaRPr lang="en-US"/>
        </a:p>
      </dgm:t>
    </dgm:pt>
    <dgm:pt modelId="{A4CE17A5-9FE8-460F-8286-12AD846F55C6}" type="sibTrans" cxnId="{4FE8B699-5B5D-472B-83EA-B08DA2F080F3}">
      <dgm:prSet/>
      <dgm:spPr>
        <a:solidFill>
          <a:schemeClr val="accent1"/>
        </a:solidFill>
      </dgm:spPr>
      <dgm:t>
        <a:bodyPr/>
        <a:lstStyle/>
        <a:p>
          <a:endParaRPr lang="en-US" dirty="0"/>
        </a:p>
      </dgm:t>
    </dgm:pt>
    <dgm:pt modelId="{A362CFC0-81A7-4FC3-9C1A-DD8A17278917}">
      <dgm:prSet custT="1"/>
      <dgm:spPr/>
      <dgm:t>
        <a:bodyPr/>
        <a:lstStyle/>
        <a:p>
          <a:endParaRPr lang="en-US" sz="1400" b="1" dirty="0"/>
        </a:p>
      </dgm:t>
    </dgm:pt>
    <dgm:pt modelId="{84FAE8DF-641D-4F9E-A98F-4413BB9B4972}" type="parTrans" cxnId="{8F7E2EAA-6245-4075-A5B9-88CB3BBD0BB7}">
      <dgm:prSet/>
      <dgm:spPr/>
      <dgm:t>
        <a:bodyPr/>
        <a:lstStyle/>
        <a:p>
          <a:endParaRPr lang="en-US"/>
        </a:p>
      </dgm:t>
    </dgm:pt>
    <dgm:pt modelId="{39C75457-8757-4147-B8A0-1976E2CA2EA4}" type="sibTrans" cxnId="{8F7E2EAA-6245-4075-A5B9-88CB3BBD0BB7}">
      <dgm:prSet/>
      <dgm:spPr>
        <a:blipFill rotWithShape="0">
          <a:blip xmlns:r="http://schemas.openxmlformats.org/officeDocument/2006/relationships" r:embed="rId1"/>
          <a:stretch>
            <a:fillRect/>
          </a:stretch>
        </a:blipFill>
      </dgm:spPr>
      <dgm:t>
        <a:bodyPr/>
        <a:lstStyle/>
        <a:p>
          <a:endParaRPr lang="en-US" dirty="0"/>
        </a:p>
      </dgm:t>
    </dgm:pt>
    <dgm:pt modelId="{2947190E-B807-4339-8795-3C5B3D54699B}">
      <dgm:prSet custT="1"/>
      <dgm:spPr/>
      <dgm:t>
        <a:bodyPr/>
        <a:lstStyle/>
        <a:p>
          <a:r>
            <a:rPr lang="en-US" sz="1400" b="1" dirty="0" smtClean="0"/>
            <a:t>4-Engage with Ethnic, Mainstream, and Social  Media  </a:t>
          </a:r>
          <a:endParaRPr lang="en-US" sz="1400" b="1" dirty="0"/>
        </a:p>
      </dgm:t>
    </dgm:pt>
    <dgm:pt modelId="{E427F419-42AD-4BF5-AB6F-B15A44E80273}" type="parTrans" cxnId="{733057E4-97EE-4608-AD95-36DC95E15F5A}">
      <dgm:prSet/>
      <dgm:spPr/>
      <dgm:t>
        <a:bodyPr/>
        <a:lstStyle/>
        <a:p>
          <a:endParaRPr lang="en-US"/>
        </a:p>
      </dgm:t>
    </dgm:pt>
    <dgm:pt modelId="{47C6AC0B-FD74-4829-A57B-6F57DDDFE368}" type="sibTrans" cxnId="{733057E4-97EE-4608-AD95-36DC95E15F5A}">
      <dgm:prSet/>
      <dgm:spPr>
        <a:solidFill>
          <a:schemeClr val="bg1"/>
        </a:solidFill>
      </dgm:spPr>
      <dgm:t>
        <a:bodyPr/>
        <a:lstStyle/>
        <a:p>
          <a:endParaRPr lang="en-US" dirty="0"/>
        </a:p>
      </dgm:t>
    </dgm:pt>
    <dgm:pt modelId="{9C12F045-81C1-447C-AF74-619E158132BB}">
      <dgm:prSet custT="1"/>
      <dgm:spPr/>
      <dgm:t>
        <a:bodyPr/>
        <a:lstStyle/>
        <a:p>
          <a:r>
            <a:rPr lang="en-US" sz="1600" b="1" dirty="0" smtClean="0">
              <a:solidFill>
                <a:srgbClr val="000000"/>
              </a:solidFill>
            </a:rPr>
            <a:t>2-Conduct Community Outreach and Collaboration</a:t>
          </a:r>
          <a:endParaRPr lang="en-US" sz="1600" b="1" dirty="0">
            <a:solidFill>
              <a:srgbClr val="000000"/>
            </a:solidFill>
          </a:endParaRPr>
        </a:p>
      </dgm:t>
    </dgm:pt>
    <dgm:pt modelId="{89C73188-A5D0-4494-AA80-640D3522CFDD}" type="parTrans" cxnId="{35242734-89AB-426A-BC3D-4FFB19E948B9}">
      <dgm:prSet/>
      <dgm:spPr/>
      <dgm:t>
        <a:bodyPr/>
        <a:lstStyle/>
        <a:p>
          <a:endParaRPr lang="en-US"/>
        </a:p>
      </dgm:t>
    </dgm:pt>
    <dgm:pt modelId="{A458DD6B-8AD5-4D8B-9048-FE463B7D84EF}" type="sibTrans" cxnId="{35242734-89AB-426A-BC3D-4FFB19E948B9}">
      <dgm:prSet/>
      <dgm:spPr>
        <a:solidFill>
          <a:schemeClr val="accent1"/>
        </a:solidFill>
      </dgm:spPr>
      <dgm:t>
        <a:bodyPr/>
        <a:lstStyle/>
        <a:p>
          <a:endParaRPr lang="en-US" dirty="0"/>
        </a:p>
      </dgm:t>
    </dgm:pt>
    <dgm:pt modelId="{85A1CD51-C067-4AC6-8203-E059AA37304E}">
      <dgm:prSet custT="1"/>
      <dgm:spPr/>
      <dgm:t>
        <a:bodyPr/>
        <a:lstStyle/>
        <a:p>
          <a:r>
            <a:rPr lang="en-US" sz="1400" b="1" dirty="0" smtClean="0">
              <a:solidFill>
                <a:srgbClr val="000000"/>
              </a:solidFill>
            </a:rPr>
            <a:t>3-Strengthen Language and Linguistic Capacities</a:t>
          </a:r>
          <a:endParaRPr lang="en-US" sz="1400" b="1" dirty="0">
            <a:solidFill>
              <a:srgbClr val="000000"/>
            </a:solidFill>
          </a:endParaRPr>
        </a:p>
      </dgm:t>
    </dgm:pt>
    <dgm:pt modelId="{E439323A-87C6-4CFD-9DE0-6B475F4ED9EC}" type="sibTrans" cxnId="{49509C3B-94D8-412B-8214-A475FC0FA46E}">
      <dgm:prSet/>
      <dgm:spPr>
        <a:solidFill>
          <a:schemeClr val="accent1"/>
        </a:solidFill>
      </dgm:spPr>
      <dgm:t>
        <a:bodyPr/>
        <a:lstStyle/>
        <a:p>
          <a:endParaRPr lang="en-US" dirty="0"/>
        </a:p>
      </dgm:t>
    </dgm:pt>
    <dgm:pt modelId="{74D57FC5-BA61-4C4B-AF3D-39E198925854}" type="parTrans" cxnId="{49509C3B-94D8-412B-8214-A475FC0FA46E}">
      <dgm:prSet/>
      <dgm:spPr/>
      <dgm:t>
        <a:bodyPr/>
        <a:lstStyle/>
        <a:p>
          <a:endParaRPr lang="en-US"/>
        </a:p>
      </dgm:t>
    </dgm:pt>
    <dgm:pt modelId="{0DB3B808-70D7-BD44-BEF1-926739FA3143}">
      <dgm:prSet custT="1"/>
      <dgm:spPr/>
      <dgm:t>
        <a:bodyPr/>
        <a:lstStyle/>
        <a:p>
          <a:r>
            <a:rPr lang="en-US" sz="1400" b="1" dirty="0" smtClean="0"/>
            <a:t>5-Collect Satisfaction Surveys and</a:t>
          </a:r>
          <a:r>
            <a:rPr lang="en-US" sz="1400" b="1" baseline="0" dirty="0" smtClean="0"/>
            <a:t> Participant Feedback </a:t>
          </a:r>
          <a:endParaRPr lang="en-US" sz="1400" b="1" dirty="0"/>
        </a:p>
      </dgm:t>
    </dgm:pt>
    <dgm:pt modelId="{85D61907-EE10-324F-8DC4-FEB48CAD8FC8}" type="sibTrans" cxnId="{7C6A815D-46DA-214D-88FA-23780AEF3F3D}">
      <dgm:prSet/>
      <dgm:spPr/>
      <dgm:t>
        <a:bodyPr/>
        <a:lstStyle/>
        <a:p>
          <a:endParaRPr lang="en-US" dirty="0"/>
        </a:p>
      </dgm:t>
    </dgm:pt>
    <dgm:pt modelId="{F1AD4176-566E-964B-86DB-D0CBD383A94C}" type="parTrans" cxnId="{7C6A815D-46DA-214D-88FA-23780AEF3F3D}">
      <dgm:prSet/>
      <dgm:spPr/>
      <dgm:t>
        <a:bodyPr/>
        <a:lstStyle/>
        <a:p>
          <a:endParaRPr lang="en-US"/>
        </a:p>
      </dgm:t>
    </dgm:pt>
    <dgm:pt modelId="{84C5AE97-5FEA-4EF6-B9B7-8A87F1280D29}" type="pres">
      <dgm:prSet presAssocID="{4520A30E-E7A1-4ECD-8F3F-B93A56459FE0}" presName="Name0" presStyleCnt="0">
        <dgm:presLayoutVars>
          <dgm:dir/>
          <dgm:resizeHandles val="exact"/>
        </dgm:presLayoutVars>
      </dgm:prSet>
      <dgm:spPr/>
      <dgm:t>
        <a:bodyPr/>
        <a:lstStyle/>
        <a:p>
          <a:endParaRPr lang="en-US"/>
        </a:p>
      </dgm:t>
    </dgm:pt>
    <dgm:pt modelId="{99DE32E8-CF3B-485B-864B-B934A6A59B02}" type="pres">
      <dgm:prSet presAssocID="{D2A8AA74-EA06-41BB-A3C1-ECD9037595E8}" presName="node" presStyleLbl="node1" presStyleIdx="0" presStyleCnt="10" custScaleX="158341" custScaleY="242821" custRadScaleRad="101356" custRadScaleInc="-75666">
        <dgm:presLayoutVars>
          <dgm:bulletEnabled val="1"/>
        </dgm:presLayoutVars>
      </dgm:prSet>
      <dgm:spPr/>
      <dgm:t>
        <a:bodyPr/>
        <a:lstStyle/>
        <a:p>
          <a:endParaRPr lang="en-US"/>
        </a:p>
      </dgm:t>
    </dgm:pt>
    <dgm:pt modelId="{DE9D7765-AA62-478E-ABE1-6811CF89F02F}" type="pres">
      <dgm:prSet presAssocID="{719BA6A8-00E3-4552-B6F4-F5A67771C17F}" presName="sibTrans" presStyleLbl="sibTrans2D1" presStyleIdx="0" presStyleCnt="10" custAng="20460381" custFlipVert="1" custFlipHor="1" custScaleX="90619" custScaleY="94338" custLinFactX="-100000" custLinFactY="-200000" custLinFactNeighborX="-118284" custLinFactNeighborY="-252806"/>
      <dgm:spPr/>
      <dgm:t>
        <a:bodyPr/>
        <a:lstStyle/>
        <a:p>
          <a:endParaRPr lang="en-US"/>
        </a:p>
      </dgm:t>
    </dgm:pt>
    <dgm:pt modelId="{88C7741B-A863-41E4-93D1-B12E37BD2D69}" type="pres">
      <dgm:prSet presAssocID="{719BA6A8-00E3-4552-B6F4-F5A67771C17F}" presName="connectorText" presStyleLbl="sibTrans2D1" presStyleIdx="0" presStyleCnt="10"/>
      <dgm:spPr/>
      <dgm:t>
        <a:bodyPr/>
        <a:lstStyle/>
        <a:p>
          <a:endParaRPr lang="en-US"/>
        </a:p>
      </dgm:t>
    </dgm:pt>
    <dgm:pt modelId="{A6D99276-1B95-4E79-8349-F09718BAE1BB}" type="pres">
      <dgm:prSet presAssocID="{9C12F045-81C1-447C-AF74-619E158132BB}" presName="node" presStyleLbl="node1" presStyleIdx="1" presStyleCnt="10" custScaleX="166181" custScaleY="229964" custRadScaleRad="125098" custRadScaleInc="210953">
        <dgm:presLayoutVars>
          <dgm:bulletEnabled val="1"/>
        </dgm:presLayoutVars>
      </dgm:prSet>
      <dgm:spPr/>
      <dgm:t>
        <a:bodyPr/>
        <a:lstStyle/>
        <a:p>
          <a:endParaRPr lang="en-US"/>
        </a:p>
      </dgm:t>
    </dgm:pt>
    <dgm:pt modelId="{78D469B9-5A42-46EB-BC05-ABB3D082D224}" type="pres">
      <dgm:prSet presAssocID="{A458DD6B-8AD5-4D8B-9048-FE463B7D84EF}" presName="sibTrans" presStyleLbl="sibTrans2D1" presStyleIdx="1" presStyleCnt="10"/>
      <dgm:spPr/>
      <dgm:t>
        <a:bodyPr/>
        <a:lstStyle/>
        <a:p>
          <a:endParaRPr lang="en-US"/>
        </a:p>
      </dgm:t>
    </dgm:pt>
    <dgm:pt modelId="{5EC53B0F-479D-4AF2-81F1-A69B70176699}" type="pres">
      <dgm:prSet presAssocID="{A458DD6B-8AD5-4D8B-9048-FE463B7D84EF}" presName="connectorText" presStyleLbl="sibTrans2D1" presStyleIdx="1" presStyleCnt="10"/>
      <dgm:spPr/>
      <dgm:t>
        <a:bodyPr/>
        <a:lstStyle/>
        <a:p>
          <a:endParaRPr lang="en-US"/>
        </a:p>
      </dgm:t>
    </dgm:pt>
    <dgm:pt modelId="{D84677B2-86E6-437A-8532-10AAD8369C74}" type="pres">
      <dgm:prSet presAssocID="{85A1CD51-C067-4AC6-8203-E059AA37304E}" presName="node" presStyleLbl="node1" presStyleIdx="2" presStyleCnt="10" custScaleX="162393" custScaleY="145087" custRadScaleRad="124289" custRadScaleInc="156505">
        <dgm:presLayoutVars>
          <dgm:bulletEnabled val="1"/>
        </dgm:presLayoutVars>
      </dgm:prSet>
      <dgm:spPr/>
      <dgm:t>
        <a:bodyPr/>
        <a:lstStyle/>
        <a:p>
          <a:endParaRPr lang="en-US"/>
        </a:p>
      </dgm:t>
    </dgm:pt>
    <dgm:pt modelId="{A8996450-5F6E-4FB4-875F-D94DA62BD390}" type="pres">
      <dgm:prSet presAssocID="{E439323A-87C6-4CFD-9DE0-6B475F4ED9EC}" presName="sibTrans" presStyleLbl="sibTrans2D1" presStyleIdx="2" presStyleCnt="10"/>
      <dgm:spPr/>
      <dgm:t>
        <a:bodyPr/>
        <a:lstStyle/>
        <a:p>
          <a:endParaRPr lang="en-US"/>
        </a:p>
      </dgm:t>
    </dgm:pt>
    <dgm:pt modelId="{F913F9FA-289E-4E19-977A-5336F2798020}" type="pres">
      <dgm:prSet presAssocID="{E439323A-87C6-4CFD-9DE0-6B475F4ED9EC}" presName="connectorText" presStyleLbl="sibTrans2D1" presStyleIdx="2" presStyleCnt="10"/>
      <dgm:spPr/>
      <dgm:t>
        <a:bodyPr/>
        <a:lstStyle/>
        <a:p>
          <a:endParaRPr lang="en-US"/>
        </a:p>
      </dgm:t>
    </dgm:pt>
    <dgm:pt modelId="{B963DBB3-F976-4553-90C1-8CBEA57026EC}" type="pres">
      <dgm:prSet presAssocID="{2947190E-B807-4339-8795-3C5B3D54699B}" presName="node" presStyleLbl="node1" presStyleIdx="3" presStyleCnt="10" custScaleX="161166" custScaleY="165299" custRadScaleRad="113720" custRadScaleInc="118729">
        <dgm:presLayoutVars>
          <dgm:bulletEnabled val="1"/>
        </dgm:presLayoutVars>
      </dgm:prSet>
      <dgm:spPr/>
      <dgm:t>
        <a:bodyPr/>
        <a:lstStyle/>
        <a:p>
          <a:endParaRPr lang="en-US"/>
        </a:p>
      </dgm:t>
    </dgm:pt>
    <dgm:pt modelId="{1585C986-F06E-4156-B744-A948812EACF7}" type="pres">
      <dgm:prSet presAssocID="{47C6AC0B-FD74-4829-A57B-6F57DDDFE368}" presName="sibTrans" presStyleLbl="sibTrans2D1" presStyleIdx="3" presStyleCnt="10" custScaleX="45809" custScaleY="240070" custLinFactX="600000" custLinFactY="-1205746" custLinFactNeighborX="606558" custLinFactNeighborY="-1300000"/>
      <dgm:spPr/>
      <dgm:t>
        <a:bodyPr/>
        <a:lstStyle/>
        <a:p>
          <a:endParaRPr lang="en-US"/>
        </a:p>
      </dgm:t>
    </dgm:pt>
    <dgm:pt modelId="{7A8AC40E-E220-40B9-AB7E-3A639273F63B}" type="pres">
      <dgm:prSet presAssocID="{47C6AC0B-FD74-4829-A57B-6F57DDDFE368}" presName="connectorText" presStyleLbl="sibTrans2D1" presStyleIdx="3" presStyleCnt="10"/>
      <dgm:spPr/>
      <dgm:t>
        <a:bodyPr/>
        <a:lstStyle/>
        <a:p>
          <a:endParaRPr lang="en-US"/>
        </a:p>
      </dgm:t>
    </dgm:pt>
    <dgm:pt modelId="{B6952B9D-D858-4391-812C-93902DC152A3}" type="pres">
      <dgm:prSet presAssocID="{A362CFC0-81A7-4FC3-9C1A-DD8A17278917}" presName="node" presStyleLbl="node1" presStyleIdx="4" presStyleCnt="10" custScaleX="146196" custScaleY="208902" custRadScaleRad="108416" custRadScaleInc="-605662">
        <dgm:presLayoutVars>
          <dgm:bulletEnabled val="1"/>
        </dgm:presLayoutVars>
      </dgm:prSet>
      <dgm:spPr/>
      <dgm:t>
        <a:bodyPr/>
        <a:lstStyle/>
        <a:p>
          <a:endParaRPr lang="en-US"/>
        </a:p>
      </dgm:t>
    </dgm:pt>
    <dgm:pt modelId="{C1A3B9FC-25A6-421C-89DB-91FC1B221B12}" type="pres">
      <dgm:prSet presAssocID="{39C75457-8757-4147-B8A0-1976E2CA2EA4}" presName="sibTrans" presStyleLbl="sibTrans2D1" presStyleIdx="4" presStyleCnt="10" custFlipVert="1" custScaleX="13107" custScaleY="345204" custLinFactY="600000" custLinFactNeighborX="71711" custLinFactNeighborY="661694"/>
      <dgm:spPr/>
      <dgm:t>
        <a:bodyPr/>
        <a:lstStyle/>
        <a:p>
          <a:endParaRPr lang="en-US"/>
        </a:p>
      </dgm:t>
    </dgm:pt>
    <dgm:pt modelId="{BB4529E9-D5FB-46DC-846F-FF1957F08D6C}" type="pres">
      <dgm:prSet presAssocID="{39C75457-8757-4147-B8A0-1976E2CA2EA4}" presName="connectorText" presStyleLbl="sibTrans2D1" presStyleIdx="4" presStyleCnt="10"/>
      <dgm:spPr/>
      <dgm:t>
        <a:bodyPr/>
        <a:lstStyle/>
        <a:p>
          <a:endParaRPr lang="en-US"/>
        </a:p>
      </dgm:t>
    </dgm:pt>
    <dgm:pt modelId="{46B64458-1210-8A48-9BD8-9C665BBE2A37}" type="pres">
      <dgm:prSet presAssocID="{0DB3B808-70D7-BD44-BEF1-926739FA3143}" presName="node" presStyleLbl="node1" presStyleIdx="5" presStyleCnt="10" custScaleX="205192" custScaleY="170031" custRadScaleRad="88728" custRadScaleInc="46492">
        <dgm:presLayoutVars>
          <dgm:bulletEnabled val="1"/>
        </dgm:presLayoutVars>
      </dgm:prSet>
      <dgm:spPr/>
      <dgm:t>
        <a:bodyPr/>
        <a:lstStyle/>
        <a:p>
          <a:endParaRPr lang="en-US"/>
        </a:p>
      </dgm:t>
    </dgm:pt>
    <dgm:pt modelId="{6FDDD04D-1054-514A-88A3-4FDB7F327FDA}" type="pres">
      <dgm:prSet presAssocID="{85D61907-EE10-324F-8DC4-FEB48CAD8FC8}" presName="sibTrans" presStyleLbl="sibTrans2D1" presStyleIdx="5" presStyleCnt="10" custFlipVert="0" custScaleX="13107" custScaleY="30588"/>
      <dgm:spPr/>
      <dgm:t>
        <a:bodyPr/>
        <a:lstStyle/>
        <a:p>
          <a:endParaRPr lang="en-US"/>
        </a:p>
      </dgm:t>
    </dgm:pt>
    <dgm:pt modelId="{2F738612-6B0C-E14B-9E2F-DF5D875E4FCC}" type="pres">
      <dgm:prSet presAssocID="{85D61907-EE10-324F-8DC4-FEB48CAD8FC8}" presName="connectorText" presStyleLbl="sibTrans2D1" presStyleIdx="5" presStyleCnt="10"/>
      <dgm:spPr/>
      <dgm:t>
        <a:bodyPr/>
        <a:lstStyle/>
        <a:p>
          <a:endParaRPr lang="en-US"/>
        </a:p>
      </dgm:t>
    </dgm:pt>
    <dgm:pt modelId="{B90F7833-1C5C-4121-9B54-EF790952795A}" type="pres">
      <dgm:prSet presAssocID="{5F187A31-1BE1-4973-98C0-2A0102418F25}" presName="node" presStyleLbl="node1" presStyleIdx="6" presStyleCnt="10" custScaleX="200777" custScaleY="221758" custRadScaleRad="132714" custRadScaleInc="103261">
        <dgm:presLayoutVars>
          <dgm:bulletEnabled val="1"/>
        </dgm:presLayoutVars>
      </dgm:prSet>
      <dgm:spPr/>
      <dgm:t>
        <a:bodyPr/>
        <a:lstStyle/>
        <a:p>
          <a:endParaRPr lang="en-US"/>
        </a:p>
      </dgm:t>
    </dgm:pt>
    <dgm:pt modelId="{B60E2A74-676F-4DED-9C65-0D17D71B2B33}" type="pres">
      <dgm:prSet presAssocID="{A4CE17A5-9FE8-460F-8286-12AD846F55C6}" presName="sibTrans" presStyleLbl="sibTrans2D1" presStyleIdx="6" presStyleCnt="10"/>
      <dgm:spPr/>
      <dgm:t>
        <a:bodyPr/>
        <a:lstStyle/>
        <a:p>
          <a:endParaRPr lang="en-US"/>
        </a:p>
      </dgm:t>
    </dgm:pt>
    <dgm:pt modelId="{FD13332C-3B71-496E-88B0-36E48B77BFED}" type="pres">
      <dgm:prSet presAssocID="{A4CE17A5-9FE8-460F-8286-12AD846F55C6}" presName="connectorText" presStyleLbl="sibTrans2D1" presStyleIdx="6" presStyleCnt="10"/>
      <dgm:spPr/>
      <dgm:t>
        <a:bodyPr/>
        <a:lstStyle/>
        <a:p>
          <a:endParaRPr lang="en-US"/>
        </a:p>
      </dgm:t>
    </dgm:pt>
    <dgm:pt modelId="{62270333-2B46-49C0-849E-40ECC226160E}" type="pres">
      <dgm:prSet presAssocID="{C9B4361C-C41C-44A0-9807-5F19301ECDB9}" presName="node" presStyleLbl="node1" presStyleIdx="7" presStyleCnt="10" custScaleX="133569" custScaleY="131980" custRadScaleRad="135776" custRadScaleInc="42279">
        <dgm:presLayoutVars>
          <dgm:bulletEnabled val="1"/>
        </dgm:presLayoutVars>
      </dgm:prSet>
      <dgm:spPr/>
      <dgm:t>
        <a:bodyPr/>
        <a:lstStyle/>
        <a:p>
          <a:endParaRPr lang="en-US"/>
        </a:p>
      </dgm:t>
    </dgm:pt>
    <dgm:pt modelId="{B78581D2-4BD2-4247-A784-6274E634A2CF}" type="pres">
      <dgm:prSet presAssocID="{574271DB-F732-4D0C-8358-62E95CAB4C9F}" presName="sibTrans" presStyleLbl="sibTrans2D1" presStyleIdx="7" presStyleCnt="10"/>
      <dgm:spPr/>
      <dgm:t>
        <a:bodyPr/>
        <a:lstStyle/>
        <a:p>
          <a:endParaRPr lang="en-US"/>
        </a:p>
      </dgm:t>
    </dgm:pt>
    <dgm:pt modelId="{BC3C40B5-EDA3-4017-BEFC-E1EB604D6A96}" type="pres">
      <dgm:prSet presAssocID="{574271DB-F732-4D0C-8358-62E95CAB4C9F}" presName="connectorText" presStyleLbl="sibTrans2D1" presStyleIdx="7" presStyleCnt="10"/>
      <dgm:spPr/>
      <dgm:t>
        <a:bodyPr/>
        <a:lstStyle/>
        <a:p>
          <a:endParaRPr lang="en-US"/>
        </a:p>
      </dgm:t>
    </dgm:pt>
    <dgm:pt modelId="{7B03AC72-798E-4BDE-8A7B-3463BEB75A7C}" type="pres">
      <dgm:prSet presAssocID="{C0BD5EB9-FC1E-4ED8-8C33-2A3057468B47}" presName="node" presStyleLbl="node1" presStyleIdx="8" presStyleCnt="10" custScaleX="137638" custScaleY="188762" custRadScaleRad="153459" custRadScaleInc="-23619">
        <dgm:presLayoutVars>
          <dgm:bulletEnabled val="1"/>
        </dgm:presLayoutVars>
      </dgm:prSet>
      <dgm:spPr/>
      <dgm:t>
        <a:bodyPr/>
        <a:lstStyle/>
        <a:p>
          <a:endParaRPr lang="en-US"/>
        </a:p>
      </dgm:t>
    </dgm:pt>
    <dgm:pt modelId="{0518969C-FC4F-4642-A919-6236863101F0}" type="pres">
      <dgm:prSet presAssocID="{F4E14141-ED72-4684-9C3B-F98A1F649020}" presName="sibTrans" presStyleLbl="sibTrans2D1" presStyleIdx="8" presStyleCnt="10"/>
      <dgm:spPr/>
      <dgm:t>
        <a:bodyPr/>
        <a:lstStyle/>
        <a:p>
          <a:endParaRPr lang="en-US"/>
        </a:p>
      </dgm:t>
    </dgm:pt>
    <dgm:pt modelId="{FA79F2A6-49AB-41CD-8E6B-9E685A1115F1}" type="pres">
      <dgm:prSet presAssocID="{F4E14141-ED72-4684-9C3B-F98A1F649020}" presName="connectorText" presStyleLbl="sibTrans2D1" presStyleIdx="8" presStyleCnt="10"/>
      <dgm:spPr/>
      <dgm:t>
        <a:bodyPr/>
        <a:lstStyle/>
        <a:p>
          <a:endParaRPr lang="en-US"/>
        </a:p>
      </dgm:t>
    </dgm:pt>
    <dgm:pt modelId="{451159B8-AB55-4A48-BC8E-062ADA7296FF}" type="pres">
      <dgm:prSet presAssocID="{32B829A0-3801-471C-B690-0A7B526B7FB9}" presName="node" presStyleLbl="node1" presStyleIdx="9" presStyleCnt="10" custScaleX="162115" custScaleY="201802" custRadScaleRad="143467" custRadScaleInc="-97846">
        <dgm:presLayoutVars>
          <dgm:bulletEnabled val="1"/>
        </dgm:presLayoutVars>
      </dgm:prSet>
      <dgm:spPr/>
      <dgm:t>
        <a:bodyPr/>
        <a:lstStyle/>
        <a:p>
          <a:endParaRPr lang="en-US"/>
        </a:p>
      </dgm:t>
    </dgm:pt>
    <dgm:pt modelId="{0B3BD2C5-D7A4-49F1-8F35-1764B249152B}" type="pres">
      <dgm:prSet presAssocID="{EBF663BE-D1DC-42FF-B9D6-825388B27350}" presName="sibTrans" presStyleLbl="sibTrans2D1" presStyleIdx="9" presStyleCnt="10" custLinFactNeighborX="-5801" custLinFactNeighborY="-1"/>
      <dgm:spPr/>
      <dgm:t>
        <a:bodyPr/>
        <a:lstStyle/>
        <a:p>
          <a:endParaRPr lang="en-US"/>
        </a:p>
      </dgm:t>
    </dgm:pt>
    <dgm:pt modelId="{CF40862B-7287-4F63-A198-A206AFCAE0A2}" type="pres">
      <dgm:prSet presAssocID="{EBF663BE-D1DC-42FF-B9D6-825388B27350}" presName="connectorText" presStyleLbl="sibTrans2D1" presStyleIdx="9" presStyleCnt="10"/>
      <dgm:spPr/>
      <dgm:t>
        <a:bodyPr/>
        <a:lstStyle/>
        <a:p>
          <a:endParaRPr lang="en-US"/>
        </a:p>
      </dgm:t>
    </dgm:pt>
  </dgm:ptLst>
  <dgm:cxnLst>
    <dgm:cxn modelId="{50A0EFA5-3598-1A42-89FE-1D36B98052E0}" type="presOf" srcId="{0DB3B808-70D7-BD44-BEF1-926739FA3143}" destId="{46B64458-1210-8A48-9BD8-9C665BBE2A37}" srcOrd="0" destOrd="0" presId="urn:microsoft.com/office/officeart/2005/8/layout/cycle7"/>
    <dgm:cxn modelId="{7C6A815D-46DA-214D-88FA-23780AEF3F3D}" srcId="{4520A30E-E7A1-4ECD-8F3F-B93A56459FE0}" destId="{0DB3B808-70D7-BD44-BEF1-926739FA3143}" srcOrd="5" destOrd="0" parTransId="{F1AD4176-566E-964B-86DB-D0CBD383A94C}" sibTransId="{85D61907-EE10-324F-8DC4-FEB48CAD8FC8}"/>
    <dgm:cxn modelId="{BC808AFA-E288-DB41-BC3E-1543C1558247}" type="presOf" srcId="{A458DD6B-8AD5-4D8B-9048-FE463B7D84EF}" destId="{78D469B9-5A42-46EB-BC05-ABB3D082D224}" srcOrd="0" destOrd="0" presId="urn:microsoft.com/office/officeart/2005/8/layout/cycle7"/>
    <dgm:cxn modelId="{35242734-89AB-426A-BC3D-4FFB19E948B9}" srcId="{4520A30E-E7A1-4ECD-8F3F-B93A56459FE0}" destId="{9C12F045-81C1-447C-AF74-619E158132BB}" srcOrd="1" destOrd="0" parTransId="{89C73188-A5D0-4494-AA80-640D3522CFDD}" sibTransId="{A458DD6B-8AD5-4D8B-9048-FE463B7D84EF}"/>
    <dgm:cxn modelId="{4FE8B699-5B5D-472B-83EA-B08DA2F080F3}" srcId="{4520A30E-E7A1-4ECD-8F3F-B93A56459FE0}" destId="{5F187A31-1BE1-4973-98C0-2A0102418F25}" srcOrd="6" destOrd="0" parTransId="{DD2AB594-7EFB-45A0-A9F0-88BBAE7722FE}" sibTransId="{A4CE17A5-9FE8-460F-8286-12AD846F55C6}"/>
    <dgm:cxn modelId="{E7A7C46E-28A0-BA49-A2BB-0D986A55E538}" type="presOf" srcId="{C0BD5EB9-FC1E-4ED8-8C33-2A3057468B47}" destId="{7B03AC72-798E-4BDE-8A7B-3463BEB75A7C}" srcOrd="0" destOrd="0" presId="urn:microsoft.com/office/officeart/2005/8/layout/cycle7"/>
    <dgm:cxn modelId="{FDF33F88-6632-7541-8C0A-63B3CF1C11BF}" type="presOf" srcId="{47C6AC0B-FD74-4829-A57B-6F57DDDFE368}" destId="{1585C986-F06E-4156-B744-A948812EACF7}" srcOrd="0" destOrd="0" presId="urn:microsoft.com/office/officeart/2005/8/layout/cycle7"/>
    <dgm:cxn modelId="{324894A2-205D-AD4C-B27C-C135474C3F3C}" type="presOf" srcId="{47C6AC0B-FD74-4829-A57B-6F57DDDFE368}" destId="{7A8AC40E-E220-40B9-AB7E-3A639273F63B}" srcOrd="1" destOrd="0" presId="urn:microsoft.com/office/officeart/2005/8/layout/cycle7"/>
    <dgm:cxn modelId="{C5E2451A-3CF0-1A41-A845-39AD6EEE1028}" type="presOf" srcId="{A458DD6B-8AD5-4D8B-9048-FE463B7D84EF}" destId="{5EC53B0F-479D-4AF2-81F1-A69B70176699}" srcOrd="1" destOrd="0" presId="urn:microsoft.com/office/officeart/2005/8/layout/cycle7"/>
    <dgm:cxn modelId="{731FC2B4-B71C-8346-AC9D-03E1B8968B49}" type="presOf" srcId="{E439323A-87C6-4CFD-9DE0-6B475F4ED9EC}" destId="{F913F9FA-289E-4E19-977A-5336F2798020}" srcOrd="1" destOrd="0" presId="urn:microsoft.com/office/officeart/2005/8/layout/cycle7"/>
    <dgm:cxn modelId="{3CCFB489-A998-264B-9247-97FEE5BF70C0}" type="presOf" srcId="{85D61907-EE10-324F-8DC4-FEB48CAD8FC8}" destId="{6FDDD04D-1054-514A-88A3-4FDB7F327FDA}" srcOrd="0" destOrd="0" presId="urn:microsoft.com/office/officeart/2005/8/layout/cycle7"/>
    <dgm:cxn modelId="{2FB56AF9-C89F-0A44-A87D-F964D4AE6316}" type="presOf" srcId="{4520A30E-E7A1-4ECD-8F3F-B93A56459FE0}" destId="{84C5AE97-5FEA-4EF6-B9B7-8A87F1280D29}" srcOrd="0" destOrd="0" presId="urn:microsoft.com/office/officeart/2005/8/layout/cycle7"/>
    <dgm:cxn modelId="{482BB9E4-8C46-7542-B67D-66691BF81B31}" type="presOf" srcId="{EBF663BE-D1DC-42FF-B9D6-825388B27350}" destId="{0B3BD2C5-D7A4-49F1-8F35-1764B249152B}" srcOrd="0" destOrd="0" presId="urn:microsoft.com/office/officeart/2005/8/layout/cycle7"/>
    <dgm:cxn modelId="{1A11F223-769B-1645-B205-DF181CC5232F}" type="presOf" srcId="{D2A8AA74-EA06-41BB-A3C1-ECD9037595E8}" destId="{99DE32E8-CF3B-485B-864B-B934A6A59B02}" srcOrd="0" destOrd="0" presId="urn:microsoft.com/office/officeart/2005/8/layout/cycle7"/>
    <dgm:cxn modelId="{19419501-E865-EF47-AFA6-0700BBC6159B}" type="presOf" srcId="{C9B4361C-C41C-44A0-9807-5F19301ECDB9}" destId="{62270333-2B46-49C0-849E-40ECC226160E}" srcOrd="0" destOrd="0" presId="urn:microsoft.com/office/officeart/2005/8/layout/cycle7"/>
    <dgm:cxn modelId="{45A30634-FADF-4041-B063-8456DB5BBE8E}" type="presOf" srcId="{574271DB-F732-4D0C-8358-62E95CAB4C9F}" destId="{BC3C40B5-EDA3-4017-BEFC-E1EB604D6A96}" srcOrd="1" destOrd="0" presId="urn:microsoft.com/office/officeart/2005/8/layout/cycle7"/>
    <dgm:cxn modelId="{C1DBEC00-4DD8-462E-A5EE-76BCA82E64E2}" srcId="{4520A30E-E7A1-4ECD-8F3F-B93A56459FE0}" destId="{D2A8AA74-EA06-41BB-A3C1-ECD9037595E8}" srcOrd="0" destOrd="0" parTransId="{191E229F-675C-468F-9617-0D5379C60F30}" sibTransId="{719BA6A8-00E3-4552-B6F4-F5A67771C17F}"/>
    <dgm:cxn modelId="{FBEF54E2-9E12-F242-9622-AA8F267982E8}" type="presOf" srcId="{9C12F045-81C1-447C-AF74-619E158132BB}" destId="{A6D99276-1B95-4E79-8349-F09718BAE1BB}" srcOrd="0" destOrd="0" presId="urn:microsoft.com/office/officeart/2005/8/layout/cycle7"/>
    <dgm:cxn modelId="{4F1E031C-F248-7244-B9E4-25890B5F1926}" type="presOf" srcId="{2947190E-B807-4339-8795-3C5B3D54699B}" destId="{B963DBB3-F976-4553-90C1-8CBEA57026EC}" srcOrd="0" destOrd="0" presId="urn:microsoft.com/office/officeart/2005/8/layout/cycle7"/>
    <dgm:cxn modelId="{D6E54A13-AA42-1848-A99C-0AC6496C41C3}" type="presOf" srcId="{5F187A31-1BE1-4973-98C0-2A0102418F25}" destId="{B90F7833-1C5C-4121-9B54-EF790952795A}" srcOrd="0" destOrd="0" presId="urn:microsoft.com/office/officeart/2005/8/layout/cycle7"/>
    <dgm:cxn modelId="{818BE35B-E726-4FFA-900A-FAB41A66C519}" srcId="{4520A30E-E7A1-4ECD-8F3F-B93A56459FE0}" destId="{C9B4361C-C41C-44A0-9807-5F19301ECDB9}" srcOrd="7" destOrd="0" parTransId="{7EEBE79D-B9D6-42E2-B8EF-BE595A97F67B}" sibTransId="{574271DB-F732-4D0C-8358-62E95CAB4C9F}"/>
    <dgm:cxn modelId="{AFD93D80-BC39-FF47-900C-A1102041E839}" type="presOf" srcId="{574271DB-F732-4D0C-8358-62E95CAB4C9F}" destId="{B78581D2-4BD2-4247-A784-6274E634A2CF}" srcOrd="0" destOrd="0" presId="urn:microsoft.com/office/officeart/2005/8/layout/cycle7"/>
    <dgm:cxn modelId="{7DA6220F-ADDC-844D-9CC2-68E8E2B2A51B}" type="presOf" srcId="{F4E14141-ED72-4684-9C3B-F98A1F649020}" destId="{0518969C-FC4F-4642-A919-6236863101F0}" srcOrd="0" destOrd="0" presId="urn:microsoft.com/office/officeart/2005/8/layout/cycle7"/>
    <dgm:cxn modelId="{FB6F3254-2710-0547-9015-FADAE36A9925}" type="presOf" srcId="{39C75457-8757-4147-B8A0-1976E2CA2EA4}" destId="{C1A3B9FC-25A6-421C-89DB-91FC1B221B12}" srcOrd="0" destOrd="0" presId="urn:microsoft.com/office/officeart/2005/8/layout/cycle7"/>
    <dgm:cxn modelId="{49509C3B-94D8-412B-8214-A475FC0FA46E}" srcId="{4520A30E-E7A1-4ECD-8F3F-B93A56459FE0}" destId="{85A1CD51-C067-4AC6-8203-E059AA37304E}" srcOrd="2" destOrd="0" parTransId="{74D57FC5-BA61-4C4B-AF3D-39E198925854}" sibTransId="{E439323A-87C6-4CFD-9DE0-6B475F4ED9EC}"/>
    <dgm:cxn modelId="{8F7E2EAA-6245-4075-A5B9-88CB3BBD0BB7}" srcId="{4520A30E-E7A1-4ECD-8F3F-B93A56459FE0}" destId="{A362CFC0-81A7-4FC3-9C1A-DD8A17278917}" srcOrd="4" destOrd="0" parTransId="{84FAE8DF-641D-4F9E-A98F-4413BB9B4972}" sibTransId="{39C75457-8757-4147-B8A0-1976E2CA2EA4}"/>
    <dgm:cxn modelId="{03167630-FC2A-0647-B7D1-F4051C73A006}" type="presOf" srcId="{32B829A0-3801-471C-B690-0A7B526B7FB9}" destId="{451159B8-AB55-4A48-BC8E-062ADA7296FF}" srcOrd="0" destOrd="0" presId="urn:microsoft.com/office/officeart/2005/8/layout/cycle7"/>
    <dgm:cxn modelId="{ABA3B073-9A5A-944F-BB8B-DFBABB705095}" type="presOf" srcId="{EBF663BE-D1DC-42FF-B9D6-825388B27350}" destId="{CF40862B-7287-4F63-A198-A206AFCAE0A2}" srcOrd="1" destOrd="0" presId="urn:microsoft.com/office/officeart/2005/8/layout/cycle7"/>
    <dgm:cxn modelId="{7D5178C7-85B5-43F3-A1CC-6D88DA32F600}" srcId="{4520A30E-E7A1-4ECD-8F3F-B93A56459FE0}" destId="{C0BD5EB9-FC1E-4ED8-8C33-2A3057468B47}" srcOrd="8" destOrd="0" parTransId="{AC41451F-5D3E-460A-87FF-5D310C0BD61E}" sibTransId="{F4E14141-ED72-4684-9C3B-F98A1F649020}"/>
    <dgm:cxn modelId="{D8C96903-E9BD-9448-890A-9DD51031FFAA}" type="presOf" srcId="{85D61907-EE10-324F-8DC4-FEB48CAD8FC8}" destId="{2F738612-6B0C-E14B-9E2F-DF5D875E4FCC}" srcOrd="1" destOrd="0" presId="urn:microsoft.com/office/officeart/2005/8/layout/cycle7"/>
    <dgm:cxn modelId="{449398B8-F4F3-A641-A0D0-ADCF5A98F835}" type="presOf" srcId="{85A1CD51-C067-4AC6-8203-E059AA37304E}" destId="{D84677B2-86E6-437A-8532-10AAD8369C74}" srcOrd="0" destOrd="0" presId="urn:microsoft.com/office/officeart/2005/8/layout/cycle7"/>
    <dgm:cxn modelId="{1068011D-F756-484A-A897-C82B9C4BC44A}" type="presOf" srcId="{719BA6A8-00E3-4552-B6F4-F5A67771C17F}" destId="{88C7741B-A863-41E4-93D1-B12E37BD2D69}" srcOrd="1" destOrd="0" presId="urn:microsoft.com/office/officeart/2005/8/layout/cycle7"/>
    <dgm:cxn modelId="{A6C4EBDA-F786-A147-9F09-4CF18B74D8EA}" type="presOf" srcId="{E439323A-87C6-4CFD-9DE0-6B475F4ED9EC}" destId="{A8996450-5F6E-4FB4-875F-D94DA62BD390}" srcOrd="0" destOrd="0" presId="urn:microsoft.com/office/officeart/2005/8/layout/cycle7"/>
    <dgm:cxn modelId="{4CE7D5B8-AC31-BE45-A562-5575A63F9253}" type="presOf" srcId="{A362CFC0-81A7-4FC3-9C1A-DD8A17278917}" destId="{B6952B9D-D858-4391-812C-93902DC152A3}" srcOrd="0" destOrd="0" presId="urn:microsoft.com/office/officeart/2005/8/layout/cycle7"/>
    <dgm:cxn modelId="{103D7187-536D-794C-A97F-DBFA0329888B}" type="presOf" srcId="{39C75457-8757-4147-B8A0-1976E2CA2EA4}" destId="{BB4529E9-D5FB-46DC-846F-FF1957F08D6C}" srcOrd="1" destOrd="0" presId="urn:microsoft.com/office/officeart/2005/8/layout/cycle7"/>
    <dgm:cxn modelId="{733057E4-97EE-4608-AD95-36DC95E15F5A}" srcId="{4520A30E-E7A1-4ECD-8F3F-B93A56459FE0}" destId="{2947190E-B807-4339-8795-3C5B3D54699B}" srcOrd="3" destOrd="0" parTransId="{E427F419-42AD-4BF5-AB6F-B15A44E80273}" sibTransId="{47C6AC0B-FD74-4829-A57B-6F57DDDFE368}"/>
    <dgm:cxn modelId="{93CF3F7A-507A-E642-9CBD-7B695BFAF26E}" type="presOf" srcId="{F4E14141-ED72-4684-9C3B-F98A1F649020}" destId="{FA79F2A6-49AB-41CD-8E6B-9E685A1115F1}" srcOrd="1" destOrd="0" presId="urn:microsoft.com/office/officeart/2005/8/layout/cycle7"/>
    <dgm:cxn modelId="{94A1D22B-982A-AA40-AEA0-15FBAA0A6C79}" type="presOf" srcId="{A4CE17A5-9FE8-460F-8286-12AD846F55C6}" destId="{B60E2A74-676F-4DED-9C65-0D17D71B2B33}" srcOrd="0" destOrd="0" presId="urn:microsoft.com/office/officeart/2005/8/layout/cycle7"/>
    <dgm:cxn modelId="{9B54984D-FBB2-584C-9D83-352ADBB8735E}" type="presOf" srcId="{A4CE17A5-9FE8-460F-8286-12AD846F55C6}" destId="{FD13332C-3B71-496E-88B0-36E48B77BFED}" srcOrd="1" destOrd="0" presId="urn:microsoft.com/office/officeart/2005/8/layout/cycle7"/>
    <dgm:cxn modelId="{CF68708E-7055-5B41-8BA2-80841EEB7852}" type="presOf" srcId="{719BA6A8-00E3-4552-B6F4-F5A67771C17F}" destId="{DE9D7765-AA62-478E-ABE1-6811CF89F02F}" srcOrd="0" destOrd="0" presId="urn:microsoft.com/office/officeart/2005/8/layout/cycle7"/>
    <dgm:cxn modelId="{F91CB638-9BFA-4FD7-B609-594BFCF21F7A}" srcId="{4520A30E-E7A1-4ECD-8F3F-B93A56459FE0}" destId="{32B829A0-3801-471C-B690-0A7B526B7FB9}" srcOrd="9" destOrd="0" parTransId="{3DF4EE1C-A580-41C3-AB96-6336DC0BF17D}" sibTransId="{EBF663BE-D1DC-42FF-B9D6-825388B27350}"/>
    <dgm:cxn modelId="{5021A1FD-8EF8-ED42-9978-CB3E7B605BFB}" type="presParOf" srcId="{84C5AE97-5FEA-4EF6-B9B7-8A87F1280D29}" destId="{99DE32E8-CF3B-485B-864B-B934A6A59B02}" srcOrd="0" destOrd="0" presId="urn:microsoft.com/office/officeart/2005/8/layout/cycle7"/>
    <dgm:cxn modelId="{BA7DC13C-B5AD-A84E-8DB6-D52CE98BC4C2}" type="presParOf" srcId="{84C5AE97-5FEA-4EF6-B9B7-8A87F1280D29}" destId="{DE9D7765-AA62-478E-ABE1-6811CF89F02F}" srcOrd="1" destOrd="0" presId="urn:microsoft.com/office/officeart/2005/8/layout/cycle7"/>
    <dgm:cxn modelId="{642C3725-2962-6342-B041-814EA5082AB4}" type="presParOf" srcId="{DE9D7765-AA62-478E-ABE1-6811CF89F02F}" destId="{88C7741B-A863-41E4-93D1-B12E37BD2D69}" srcOrd="0" destOrd="0" presId="urn:microsoft.com/office/officeart/2005/8/layout/cycle7"/>
    <dgm:cxn modelId="{6C76D47E-CF19-FA41-AC94-15CAA239C890}" type="presParOf" srcId="{84C5AE97-5FEA-4EF6-B9B7-8A87F1280D29}" destId="{A6D99276-1B95-4E79-8349-F09718BAE1BB}" srcOrd="2" destOrd="0" presId="urn:microsoft.com/office/officeart/2005/8/layout/cycle7"/>
    <dgm:cxn modelId="{5D53ED3E-7F3E-F54C-A3EA-B5395EC3024F}" type="presParOf" srcId="{84C5AE97-5FEA-4EF6-B9B7-8A87F1280D29}" destId="{78D469B9-5A42-46EB-BC05-ABB3D082D224}" srcOrd="3" destOrd="0" presId="urn:microsoft.com/office/officeart/2005/8/layout/cycle7"/>
    <dgm:cxn modelId="{D0D190BB-B558-FE4C-8153-85A8776BF6E6}" type="presParOf" srcId="{78D469B9-5A42-46EB-BC05-ABB3D082D224}" destId="{5EC53B0F-479D-4AF2-81F1-A69B70176699}" srcOrd="0" destOrd="0" presId="urn:microsoft.com/office/officeart/2005/8/layout/cycle7"/>
    <dgm:cxn modelId="{B89E9239-8828-014D-945A-B138EAE685B6}" type="presParOf" srcId="{84C5AE97-5FEA-4EF6-B9B7-8A87F1280D29}" destId="{D84677B2-86E6-437A-8532-10AAD8369C74}" srcOrd="4" destOrd="0" presId="urn:microsoft.com/office/officeart/2005/8/layout/cycle7"/>
    <dgm:cxn modelId="{50EC1971-6AE6-8044-B73C-27AC8D9C3A47}" type="presParOf" srcId="{84C5AE97-5FEA-4EF6-B9B7-8A87F1280D29}" destId="{A8996450-5F6E-4FB4-875F-D94DA62BD390}" srcOrd="5" destOrd="0" presId="urn:microsoft.com/office/officeart/2005/8/layout/cycle7"/>
    <dgm:cxn modelId="{5841D456-9C1E-D046-851A-A74C37A6BFEF}" type="presParOf" srcId="{A8996450-5F6E-4FB4-875F-D94DA62BD390}" destId="{F913F9FA-289E-4E19-977A-5336F2798020}" srcOrd="0" destOrd="0" presId="urn:microsoft.com/office/officeart/2005/8/layout/cycle7"/>
    <dgm:cxn modelId="{DC43F758-C467-B842-B10D-703901960A41}" type="presParOf" srcId="{84C5AE97-5FEA-4EF6-B9B7-8A87F1280D29}" destId="{B963DBB3-F976-4553-90C1-8CBEA57026EC}" srcOrd="6" destOrd="0" presId="urn:microsoft.com/office/officeart/2005/8/layout/cycle7"/>
    <dgm:cxn modelId="{1D7712C1-8683-BB4E-9410-02129F8580B6}" type="presParOf" srcId="{84C5AE97-5FEA-4EF6-B9B7-8A87F1280D29}" destId="{1585C986-F06E-4156-B744-A948812EACF7}" srcOrd="7" destOrd="0" presId="urn:microsoft.com/office/officeart/2005/8/layout/cycle7"/>
    <dgm:cxn modelId="{AA45A7E1-0F4F-E041-B86C-EF5C93A2E469}" type="presParOf" srcId="{1585C986-F06E-4156-B744-A948812EACF7}" destId="{7A8AC40E-E220-40B9-AB7E-3A639273F63B}" srcOrd="0" destOrd="0" presId="urn:microsoft.com/office/officeart/2005/8/layout/cycle7"/>
    <dgm:cxn modelId="{09159288-3884-DE41-9431-B962CCC2840D}" type="presParOf" srcId="{84C5AE97-5FEA-4EF6-B9B7-8A87F1280D29}" destId="{B6952B9D-D858-4391-812C-93902DC152A3}" srcOrd="8" destOrd="0" presId="urn:microsoft.com/office/officeart/2005/8/layout/cycle7"/>
    <dgm:cxn modelId="{8552678C-C384-8847-9445-D95B8B521044}" type="presParOf" srcId="{84C5AE97-5FEA-4EF6-B9B7-8A87F1280D29}" destId="{C1A3B9FC-25A6-421C-89DB-91FC1B221B12}" srcOrd="9" destOrd="0" presId="urn:microsoft.com/office/officeart/2005/8/layout/cycle7"/>
    <dgm:cxn modelId="{BB3A0F60-0EB9-7345-BC67-2A78DD792D5C}" type="presParOf" srcId="{C1A3B9FC-25A6-421C-89DB-91FC1B221B12}" destId="{BB4529E9-D5FB-46DC-846F-FF1957F08D6C}" srcOrd="0" destOrd="0" presId="urn:microsoft.com/office/officeart/2005/8/layout/cycle7"/>
    <dgm:cxn modelId="{B56FFC15-DD15-C74D-8309-E7F64E6400DB}" type="presParOf" srcId="{84C5AE97-5FEA-4EF6-B9B7-8A87F1280D29}" destId="{46B64458-1210-8A48-9BD8-9C665BBE2A37}" srcOrd="10" destOrd="0" presId="urn:microsoft.com/office/officeart/2005/8/layout/cycle7"/>
    <dgm:cxn modelId="{FBB057C7-3B74-FB47-823D-B195995A9C38}" type="presParOf" srcId="{84C5AE97-5FEA-4EF6-B9B7-8A87F1280D29}" destId="{6FDDD04D-1054-514A-88A3-4FDB7F327FDA}" srcOrd="11" destOrd="0" presId="urn:microsoft.com/office/officeart/2005/8/layout/cycle7"/>
    <dgm:cxn modelId="{479C0BAF-7527-3E49-AE8B-E01C21300006}" type="presParOf" srcId="{6FDDD04D-1054-514A-88A3-4FDB7F327FDA}" destId="{2F738612-6B0C-E14B-9E2F-DF5D875E4FCC}" srcOrd="0" destOrd="0" presId="urn:microsoft.com/office/officeart/2005/8/layout/cycle7"/>
    <dgm:cxn modelId="{EED31BF5-F2CB-2F4F-8212-F3C70FD03FC5}" type="presParOf" srcId="{84C5AE97-5FEA-4EF6-B9B7-8A87F1280D29}" destId="{B90F7833-1C5C-4121-9B54-EF790952795A}" srcOrd="12" destOrd="0" presId="urn:microsoft.com/office/officeart/2005/8/layout/cycle7"/>
    <dgm:cxn modelId="{66E7424A-1868-A54A-B65F-E3731F4CE877}" type="presParOf" srcId="{84C5AE97-5FEA-4EF6-B9B7-8A87F1280D29}" destId="{B60E2A74-676F-4DED-9C65-0D17D71B2B33}" srcOrd="13" destOrd="0" presId="urn:microsoft.com/office/officeart/2005/8/layout/cycle7"/>
    <dgm:cxn modelId="{72B18DD9-5426-644D-B2F2-E76B6AC8E402}" type="presParOf" srcId="{B60E2A74-676F-4DED-9C65-0D17D71B2B33}" destId="{FD13332C-3B71-496E-88B0-36E48B77BFED}" srcOrd="0" destOrd="0" presId="urn:microsoft.com/office/officeart/2005/8/layout/cycle7"/>
    <dgm:cxn modelId="{F8A1BD48-D47A-0F42-8956-5849E2E1E99E}" type="presParOf" srcId="{84C5AE97-5FEA-4EF6-B9B7-8A87F1280D29}" destId="{62270333-2B46-49C0-849E-40ECC226160E}" srcOrd="14" destOrd="0" presId="urn:microsoft.com/office/officeart/2005/8/layout/cycle7"/>
    <dgm:cxn modelId="{ADCFE973-EA75-3345-AB03-813A6F925B5E}" type="presParOf" srcId="{84C5AE97-5FEA-4EF6-B9B7-8A87F1280D29}" destId="{B78581D2-4BD2-4247-A784-6274E634A2CF}" srcOrd="15" destOrd="0" presId="urn:microsoft.com/office/officeart/2005/8/layout/cycle7"/>
    <dgm:cxn modelId="{1E5EBE9F-038E-A44D-B63E-25EA48C6940B}" type="presParOf" srcId="{B78581D2-4BD2-4247-A784-6274E634A2CF}" destId="{BC3C40B5-EDA3-4017-BEFC-E1EB604D6A96}" srcOrd="0" destOrd="0" presId="urn:microsoft.com/office/officeart/2005/8/layout/cycle7"/>
    <dgm:cxn modelId="{7CD8A719-64EA-824E-82E9-F6C621DBB227}" type="presParOf" srcId="{84C5AE97-5FEA-4EF6-B9B7-8A87F1280D29}" destId="{7B03AC72-798E-4BDE-8A7B-3463BEB75A7C}" srcOrd="16" destOrd="0" presId="urn:microsoft.com/office/officeart/2005/8/layout/cycle7"/>
    <dgm:cxn modelId="{EC8A38D4-AE79-9D4B-9B23-1E1A6F64389E}" type="presParOf" srcId="{84C5AE97-5FEA-4EF6-B9B7-8A87F1280D29}" destId="{0518969C-FC4F-4642-A919-6236863101F0}" srcOrd="17" destOrd="0" presId="urn:microsoft.com/office/officeart/2005/8/layout/cycle7"/>
    <dgm:cxn modelId="{D1B5FA61-65C9-5741-85B9-7F1F5C1B226E}" type="presParOf" srcId="{0518969C-FC4F-4642-A919-6236863101F0}" destId="{FA79F2A6-49AB-41CD-8E6B-9E685A1115F1}" srcOrd="0" destOrd="0" presId="urn:microsoft.com/office/officeart/2005/8/layout/cycle7"/>
    <dgm:cxn modelId="{D4CA31F8-1158-E745-95EF-88CFA1C44BD6}" type="presParOf" srcId="{84C5AE97-5FEA-4EF6-B9B7-8A87F1280D29}" destId="{451159B8-AB55-4A48-BC8E-062ADA7296FF}" srcOrd="18" destOrd="0" presId="urn:microsoft.com/office/officeart/2005/8/layout/cycle7"/>
    <dgm:cxn modelId="{CCE95432-7B34-C047-ACFB-D970A4B5C604}" type="presParOf" srcId="{84C5AE97-5FEA-4EF6-B9B7-8A87F1280D29}" destId="{0B3BD2C5-D7A4-49F1-8F35-1764B249152B}" srcOrd="19" destOrd="0" presId="urn:microsoft.com/office/officeart/2005/8/layout/cycle7"/>
    <dgm:cxn modelId="{FD45F5A0-EF07-5A42-A766-8653236F3E41}" type="presParOf" srcId="{0B3BD2C5-D7A4-49F1-8F35-1764B249152B}" destId="{CF40862B-7287-4F63-A198-A206AFCAE0A2}"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32E8-CF3B-485B-864B-B934A6A59B02}">
      <dsp:nvSpPr>
        <dsp:cNvPr id="0" name=""/>
        <dsp:cNvSpPr/>
      </dsp:nvSpPr>
      <dsp:spPr>
        <a:xfrm>
          <a:off x="3763058" y="-207574"/>
          <a:ext cx="1480757" cy="113539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10-Offer Educational Training/Workshops</a:t>
          </a:r>
          <a:endParaRPr lang="en-US" sz="1400" b="1" kern="1200" dirty="0"/>
        </a:p>
      </dsp:txBody>
      <dsp:txXfrm>
        <a:off x="3796313" y="-174319"/>
        <a:ext cx="1414247" cy="1068884"/>
      </dsp:txXfrm>
    </dsp:sp>
    <dsp:sp modelId="{DE9D7765-AA62-478E-ABE1-6811CF89F02F}">
      <dsp:nvSpPr>
        <dsp:cNvPr id="0" name=""/>
        <dsp:cNvSpPr/>
      </dsp:nvSpPr>
      <dsp:spPr>
        <a:xfrm rot="296517" flipH="1" flipV="1">
          <a:off x="5470020" y="357828"/>
          <a:ext cx="299641" cy="154388"/>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5516336" y="388706"/>
        <a:ext cx="207009" cy="92632"/>
      </dsp:txXfrm>
    </dsp:sp>
    <dsp:sp modelId="{A6D99276-1B95-4E79-8349-F09718BAE1BB}">
      <dsp:nvSpPr>
        <dsp:cNvPr id="0" name=""/>
        <dsp:cNvSpPr/>
      </dsp:nvSpPr>
      <dsp:spPr>
        <a:xfrm>
          <a:off x="7439426" y="1470632"/>
          <a:ext cx="1554074" cy="107527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2-Conduct Community Outreach and Collaboration</a:t>
          </a:r>
          <a:endParaRPr lang="en-US" sz="1600" b="1" kern="1200" dirty="0">
            <a:solidFill>
              <a:srgbClr val="000000"/>
            </a:solidFill>
          </a:endParaRPr>
        </a:p>
      </dsp:txBody>
      <dsp:txXfrm>
        <a:off x="7470920" y="1502126"/>
        <a:ext cx="1491086" cy="1012288"/>
      </dsp:txXfrm>
    </dsp:sp>
    <dsp:sp modelId="{78D469B9-5A42-46EB-BC05-ABB3D082D224}">
      <dsp:nvSpPr>
        <dsp:cNvPr id="0" name=""/>
        <dsp:cNvSpPr/>
      </dsp:nvSpPr>
      <dsp:spPr>
        <a:xfrm rot="5272194">
          <a:off x="8081892" y="2753427"/>
          <a:ext cx="330661" cy="163654"/>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8130988" y="2786158"/>
        <a:ext cx="232469" cy="98192"/>
      </dsp:txXfrm>
    </dsp:sp>
    <dsp:sp modelId="{D84677B2-86E6-437A-8532-10AAD8369C74}">
      <dsp:nvSpPr>
        <dsp:cNvPr id="0" name=""/>
        <dsp:cNvSpPr/>
      </dsp:nvSpPr>
      <dsp:spPr>
        <a:xfrm>
          <a:off x="7511276" y="3124600"/>
          <a:ext cx="1518650" cy="67840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3-Strengthen Language and Linguistic Capacities</a:t>
          </a:r>
          <a:endParaRPr lang="en-US" sz="1400" b="1" kern="1200" dirty="0">
            <a:solidFill>
              <a:srgbClr val="000000"/>
            </a:solidFill>
          </a:endParaRPr>
        </a:p>
      </dsp:txBody>
      <dsp:txXfrm>
        <a:off x="7531146" y="3144470"/>
        <a:ext cx="1478910" cy="638664"/>
      </dsp:txXfrm>
    </dsp:sp>
    <dsp:sp modelId="{A8996450-5F6E-4FB4-875F-D94DA62BD390}">
      <dsp:nvSpPr>
        <dsp:cNvPr id="0" name=""/>
        <dsp:cNvSpPr/>
      </dsp:nvSpPr>
      <dsp:spPr>
        <a:xfrm rot="7466733">
          <a:off x="7677976" y="4004960"/>
          <a:ext cx="330661" cy="163654"/>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7727072" y="4037691"/>
        <a:ext cx="232469" cy="98192"/>
      </dsp:txXfrm>
    </dsp:sp>
    <dsp:sp modelId="{B963DBB3-F976-4553-90C1-8CBEA57026EC}">
      <dsp:nvSpPr>
        <dsp:cNvPr id="0" name=""/>
        <dsp:cNvSpPr/>
      </dsp:nvSpPr>
      <dsp:spPr>
        <a:xfrm>
          <a:off x="6630013" y="4370570"/>
          <a:ext cx="1507175" cy="7729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4-Engage with Ethnic, Mainstream, and Social  Media  </a:t>
          </a:r>
          <a:endParaRPr lang="en-US" sz="1400" b="1" kern="1200" dirty="0"/>
        </a:p>
      </dsp:txBody>
      <dsp:txXfrm>
        <a:off x="6652651" y="4393208"/>
        <a:ext cx="1461899" cy="727637"/>
      </dsp:txXfrm>
    </dsp:sp>
    <dsp:sp modelId="{1585C986-F06E-4156-B744-A948812EACF7}">
      <dsp:nvSpPr>
        <dsp:cNvPr id="0" name=""/>
        <dsp:cNvSpPr/>
      </dsp:nvSpPr>
      <dsp:spPr>
        <a:xfrm rot="15654551">
          <a:off x="10276846" y="-196442"/>
          <a:ext cx="151472" cy="392885"/>
        </a:xfrm>
        <a:prstGeom prst="leftRightArrow">
          <a:avLst>
            <a:gd name="adj1" fmla="val 60000"/>
            <a:gd name="adj2" fmla="val 50000"/>
          </a:avLst>
        </a:prstGeom>
        <a:solidFill>
          <a:schemeClr val="bg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10322288" y="-117865"/>
        <a:ext cx="60588" cy="235731"/>
      </dsp:txXfrm>
    </dsp:sp>
    <dsp:sp modelId="{B6952B9D-D858-4391-812C-93902DC152A3}">
      <dsp:nvSpPr>
        <dsp:cNvPr id="0" name=""/>
        <dsp:cNvSpPr/>
      </dsp:nvSpPr>
      <dsp:spPr>
        <a:xfrm>
          <a:off x="6036356" y="121039"/>
          <a:ext cx="1367180" cy="97679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6064965" y="149648"/>
        <a:ext cx="1309962" cy="919576"/>
      </dsp:txXfrm>
    </dsp:sp>
    <dsp:sp modelId="{C1A3B9FC-25A6-421C-89DB-91FC1B221B12}">
      <dsp:nvSpPr>
        <dsp:cNvPr id="0" name=""/>
        <dsp:cNvSpPr/>
      </dsp:nvSpPr>
      <dsp:spPr>
        <a:xfrm rot="14818338" flipV="1">
          <a:off x="5948949" y="4712591"/>
          <a:ext cx="43339" cy="564942"/>
        </a:xfrm>
        <a:prstGeom prst="leftRightArrow">
          <a:avLst>
            <a:gd name="adj1" fmla="val 60000"/>
            <a:gd name="adj2" fmla="val 50000"/>
          </a:avLst>
        </a:prstGeom>
        <a:blipFill rotWithShape="0">
          <a:blip xmlns:r="http://schemas.openxmlformats.org/officeDocument/2006/relationships" r:embed="rId1"/>
          <a:stretch>
            <a:fillRect/>
          </a:stretch>
        </a:blip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5961951" y="4825579"/>
        <a:ext cx="17335" cy="338966"/>
      </dsp:txXfrm>
    </dsp:sp>
    <dsp:sp modelId="{46B64458-1210-8A48-9BD8-9C665BBE2A37}">
      <dsp:nvSpPr>
        <dsp:cNvPr id="0" name=""/>
        <dsp:cNvSpPr/>
      </dsp:nvSpPr>
      <dsp:spPr>
        <a:xfrm>
          <a:off x="3826231" y="4762648"/>
          <a:ext cx="1918893" cy="79503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5-Collect Satisfaction Surveys and</a:t>
          </a:r>
          <a:r>
            <a:rPr lang="en-US" sz="1400" b="1" kern="1200" baseline="0" dirty="0" smtClean="0"/>
            <a:t> Participant Feedback </a:t>
          </a:r>
          <a:endParaRPr lang="en-US" sz="1400" b="1" kern="1200" dirty="0"/>
        </a:p>
      </dsp:txBody>
      <dsp:txXfrm>
        <a:off x="3849517" y="4785934"/>
        <a:ext cx="1872321" cy="748467"/>
      </dsp:txXfrm>
    </dsp:sp>
    <dsp:sp modelId="{6FDDD04D-1054-514A-88A3-4FDB7F327FDA}">
      <dsp:nvSpPr>
        <dsp:cNvPr id="0" name=""/>
        <dsp:cNvSpPr/>
      </dsp:nvSpPr>
      <dsp:spPr>
        <a:xfrm rot="11190991">
          <a:off x="3526577" y="4993790"/>
          <a:ext cx="43339" cy="50058"/>
        </a:xfrm>
        <a:prstGeom prst="lef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539579" y="5003802"/>
        <a:ext cx="17335" cy="30034"/>
      </dsp:txXfrm>
    </dsp:sp>
    <dsp:sp modelId="{B90F7833-1C5C-4121-9B54-EF790952795A}">
      <dsp:nvSpPr>
        <dsp:cNvPr id="0" name=""/>
        <dsp:cNvSpPr/>
      </dsp:nvSpPr>
      <dsp:spPr>
        <a:xfrm>
          <a:off x="1392655" y="4361375"/>
          <a:ext cx="1877605" cy="103690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6-Offer Inclusive and Accessible Services</a:t>
          </a:r>
          <a:endParaRPr lang="en-US" sz="1400" b="1" kern="1200" dirty="0">
            <a:solidFill>
              <a:srgbClr val="000000"/>
            </a:solidFill>
          </a:endParaRPr>
        </a:p>
      </dsp:txBody>
      <dsp:txXfrm>
        <a:off x="1423025" y="4391745"/>
        <a:ext cx="1816865" cy="976166"/>
      </dsp:txXfrm>
    </dsp:sp>
    <dsp:sp modelId="{B60E2A74-676F-4DED-9C65-0D17D71B2B33}">
      <dsp:nvSpPr>
        <dsp:cNvPr id="0" name=""/>
        <dsp:cNvSpPr/>
      </dsp:nvSpPr>
      <dsp:spPr>
        <a:xfrm rot="14649395">
          <a:off x="1788210" y="4017749"/>
          <a:ext cx="330661" cy="163654"/>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1837306" y="4050480"/>
        <a:ext cx="232469" cy="98192"/>
      </dsp:txXfrm>
    </dsp:sp>
    <dsp:sp modelId="{62270333-2B46-49C0-849E-40ECC226160E}">
      <dsp:nvSpPr>
        <dsp:cNvPr id="0" name=""/>
        <dsp:cNvSpPr/>
      </dsp:nvSpPr>
      <dsp:spPr>
        <a:xfrm>
          <a:off x="1052736" y="3220659"/>
          <a:ext cx="1249097" cy="6171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7-Develop Grassroots Leadership </a:t>
          </a:r>
          <a:endParaRPr lang="en-US" sz="1400" b="1" kern="1200" dirty="0"/>
        </a:p>
      </dsp:txBody>
      <dsp:txXfrm>
        <a:off x="1070811" y="3238734"/>
        <a:ext cx="1212947" cy="580968"/>
      </dsp:txXfrm>
    </dsp:sp>
    <dsp:sp modelId="{B78581D2-4BD2-4247-A784-6274E634A2CF}">
      <dsp:nvSpPr>
        <dsp:cNvPr id="0" name=""/>
        <dsp:cNvSpPr/>
      </dsp:nvSpPr>
      <dsp:spPr>
        <a:xfrm rot="15343356">
          <a:off x="1328995" y="2728429"/>
          <a:ext cx="330661" cy="163654"/>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1378091" y="2761160"/>
        <a:ext cx="232469" cy="98192"/>
      </dsp:txXfrm>
    </dsp:sp>
    <dsp:sp modelId="{7B03AC72-798E-4BDE-8A7B-3463BEB75A7C}">
      <dsp:nvSpPr>
        <dsp:cNvPr id="0" name=""/>
        <dsp:cNvSpPr/>
      </dsp:nvSpPr>
      <dsp:spPr>
        <a:xfrm>
          <a:off x="634010" y="1517231"/>
          <a:ext cx="1287149" cy="88262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8-Mobilize Coalitions and Task Forces</a:t>
          </a:r>
          <a:endParaRPr lang="en-US" sz="1400" b="1" kern="1200" dirty="0"/>
        </a:p>
      </dsp:txBody>
      <dsp:txXfrm>
        <a:off x="659861" y="1543082"/>
        <a:ext cx="1235447" cy="830920"/>
      </dsp:txXfrm>
    </dsp:sp>
    <dsp:sp modelId="{0518969C-FC4F-4642-A919-6236863101F0}">
      <dsp:nvSpPr>
        <dsp:cNvPr id="0" name=""/>
        <dsp:cNvSpPr/>
      </dsp:nvSpPr>
      <dsp:spPr>
        <a:xfrm rot="18276656">
          <a:off x="1534203" y="1265314"/>
          <a:ext cx="330661" cy="163654"/>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1583299" y="1298045"/>
        <a:ext cx="232469" cy="98192"/>
      </dsp:txXfrm>
    </dsp:sp>
    <dsp:sp modelId="{451159B8-AB55-4A48-BC8E-062ADA7296FF}">
      <dsp:nvSpPr>
        <dsp:cNvPr id="0" name=""/>
        <dsp:cNvSpPr/>
      </dsp:nvSpPr>
      <dsp:spPr>
        <a:xfrm>
          <a:off x="1384498" y="233457"/>
          <a:ext cx="1516050" cy="94359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 9-Diversify your Staff  and Board Membership</a:t>
          </a:r>
          <a:endParaRPr lang="en-US" sz="1400" b="1" kern="1200" dirty="0">
            <a:solidFill>
              <a:schemeClr val="tx1"/>
            </a:solidFill>
          </a:endParaRPr>
        </a:p>
      </dsp:txBody>
      <dsp:txXfrm>
        <a:off x="1412135" y="261094"/>
        <a:ext cx="1460776" cy="888321"/>
      </dsp:txXfrm>
    </dsp:sp>
    <dsp:sp modelId="{0B3BD2C5-D7A4-49F1-8F35-1764B249152B}">
      <dsp:nvSpPr>
        <dsp:cNvPr id="0" name=""/>
        <dsp:cNvSpPr/>
      </dsp:nvSpPr>
      <dsp:spPr>
        <a:xfrm rot="21100985">
          <a:off x="3147291" y="449570"/>
          <a:ext cx="330661" cy="163654"/>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3196387" y="482301"/>
        <a:ext cx="232469" cy="9819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5A3D938-A6AA-594D-8AB4-AF65539FD8B9}" type="datetimeFigureOut">
              <a:rPr lang="en-US"/>
              <a:pPr>
                <a:defRPr/>
              </a:pPr>
              <a:t>3/13/15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A4B5EB4-0B26-334F-9674-DC3774B9436D}" type="slidenum">
              <a:rPr lang="en-US"/>
              <a:pPr>
                <a:defRPr/>
              </a:pPr>
              <a:t>‹#›</a:t>
            </a:fld>
            <a:endParaRPr lang="en-US" dirty="0"/>
          </a:p>
        </p:txBody>
      </p:sp>
    </p:spTree>
    <p:extLst>
      <p:ext uri="{BB962C8B-B14F-4D97-AF65-F5344CB8AC3E}">
        <p14:creationId xmlns:p14="http://schemas.microsoft.com/office/powerpoint/2010/main" val="4152488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3CF0680-1056-8A4A-8105-78EF7FAB9D61}" type="slidenum">
              <a:rPr lang="en-US" sz="1200"/>
              <a:pPr/>
              <a:t>3</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D9FC466-BE5D-6648-935E-F255E148A639}" type="slidenum">
              <a:rPr lang="en-US" sz="1200"/>
              <a:pPr/>
              <a:t>17</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67FA7E3-C490-104D-BA6E-B39096BFE19F}" type="slidenum">
              <a:rPr lang="en-US" sz="1200"/>
              <a:pPr/>
              <a:t>19</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38D71D5-943D-9F44-8BC3-646528505DA5}" type="slidenum">
              <a:rPr lang="en-US" sz="1200"/>
              <a:pPr/>
              <a:t>20</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E005D03-A8A2-884E-B8C4-82B7437695E8}" type="slidenum">
              <a:rPr lang="en-US" sz="1200"/>
              <a:pPr/>
              <a:t>21</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0036F40E-4F0E-A94B-905A-9BAAFBFBB10D}" type="slidenum">
              <a:rPr lang="en-US" sz="1200"/>
              <a:pPr/>
              <a:t>22</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2F8845C-B1C7-DE4F-B1BC-10C77A3810A1}" type="slidenum">
              <a:rPr lang="en-US" sz="1200"/>
              <a:pPr/>
              <a:t>23</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1019FA0-2E4E-1B4E-A9DB-F2871BE181F6}" type="slidenum">
              <a:rPr lang="en-US" sz="1200"/>
              <a:pPr/>
              <a:t>24</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Placeholder 2"/>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1B4B0F2-154C-E04C-B899-1C5036BA08BF}" type="slidenum">
              <a:rPr lang="en-US" sz="1200"/>
              <a:pPr/>
              <a:t>28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5847C05-963E-064E-BD82-F18A848504FA}" type="slidenum">
              <a:rPr lang="en-US" sz="1200"/>
              <a:pPr/>
              <a:t>29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4" name="Rectangle 3"/>
          <p:cNvSpPr>
            <a:spLocks noGrp="1" noChangeArrowheads="1"/>
          </p:cNvSpPr>
          <p:nvPr>
            <p:ph type="body" idx="1"/>
          </p:nvPr>
        </p:nvSpPr>
        <p:spPr bwMode="auto">
          <a:xfrm>
            <a:off x="685800" y="4343400"/>
            <a:ext cx="54864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sz="1400" dirty="0">
              <a:latin typeface="Calibri" charset="0"/>
              <a:ea typeface="MS PGothic"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241988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EFCBA37-4428-034B-808C-4AC6B5898B02}" type="slidenum">
              <a:rPr lang="en-US" sz="1200"/>
              <a:pPr/>
              <a:t>32</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3AD5667-99D2-1C47-B193-ED3F71F51016}" type="slidenum">
              <a:rPr lang="en-US" sz="1200"/>
              <a:pPr/>
              <a:t>34</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DF93DB14-3875-194E-A91C-E1901511095C}" type="slidenum">
              <a:rPr lang="en-US" sz="1200">
                <a:latin typeface="Arial" charset="0"/>
                <a:ea typeface="ＭＳ Ｐゴシック" charset="0"/>
                <a:cs typeface="ＭＳ Ｐゴシック" charset="0"/>
              </a:rPr>
              <a:pPr algn="r"/>
              <a:t>35</a:t>
            </a:fld>
            <a:endParaRPr lang="en-US" sz="1200" dirty="0">
              <a:latin typeface="Arial" charset="0"/>
              <a:ea typeface="ＭＳ Ｐゴシック" charset="0"/>
              <a:cs typeface="ＭＳ Ｐゴシック" charset="0"/>
            </a:endParaRPr>
          </a:p>
        </p:txBody>
      </p:sp>
      <p:sp>
        <p:nvSpPr>
          <p:cNvPr id="97282"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D9FC466-BE5D-6648-935E-F255E148A639}" type="slidenum">
              <a:rPr lang="en-US" sz="1200"/>
              <a:pPr/>
              <a:t>36</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F6CBB8A-353E-6D43-B736-01E55D050D15}" type="slidenum">
              <a:rPr lang="en-US" sz="1200"/>
              <a:pPr/>
              <a:t>37</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This map shows where disability offices, VR, and CBOs reside.</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7DD7219-E3D5-6C40-B248-793DB056848D}" type="slidenum">
              <a:rPr lang="en-US" sz="1200"/>
              <a:pPr/>
              <a:t>39</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4889C0F-716D-E242-9230-55390505A5F0}" type="slidenum">
              <a:rPr lang="en-US" sz="1200"/>
              <a:pPr/>
              <a:t>40</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endParaRPr lang="en-US" dirty="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572F35E-10A3-1F4B-B622-09EC8C7EC144}" type="slidenum">
              <a:rPr lang="en-US" sz="1200"/>
              <a:pPr/>
              <a:t>41</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1182A7E-6361-BD49-B134-21BAF4691B82}" type="slidenum">
              <a:rPr lang="en-US" sz="1200"/>
              <a:pPr/>
              <a:t>42</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4B5EB4-0B26-334F-9674-DC3774B9436D}" type="slidenum">
              <a:rPr lang="en-US" smtClean="0"/>
              <a:pPr>
                <a:defRPr/>
              </a:pPr>
              <a:t>6</a:t>
            </a:fld>
            <a:endParaRPr lang="en-US" dirty="0"/>
          </a:p>
        </p:txBody>
      </p:sp>
    </p:spTree>
    <p:extLst>
      <p:ext uri="{BB962C8B-B14F-4D97-AF65-F5344CB8AC3E}">
        <p14:creationId xmlns:p14="http://schemas.microsoft.com/office/powerpoint/2010/main" val="852353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a:p>
            <a:endParaRPr lang="en-US" dirty="0">
              <a:latin typeface="Calibri" charset="0"/>
              <a:ea typeface="MS PGothic" charset="0"/>
            </a:endParaRP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E80454E-28B9-D14E-B734-6D3C54222358}" type="slidenum">
              <a:rPr lang="en-US" sz="1200"/>
              <a:pPr/>
              <a:t>43</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MS PGothic" charset="0"/>
              </a:rPr>
              <a:t>. </a:t>
            </a:r>
            <a:endParaRPr lang="en-US" dirty="0">
              <a:latin typeface="Calibri" charset="0"/>
              <a:ea typeface="MS PGothic" charset="0"/>
            </a:endParaRPr>
          </a:p>
          <a:p>
            <a:endParaRPr lang="en-US" dirty="0">
              <a:latin typeface="Calibri" charset="0"/>
              <a:ea typeface="MS PGothic"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2D0A842-CE94-2A45-9A4D-02EBDC55342C}" type="slidenum">
              <a:rPr lang="en-US" sz="1200"/>
              <a:pPr/>
              <a:t>44</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Sheewin</a:t>
            </a:r>
          </a:p>
          <a:p>
            <a:endParaRPr lang="en-US" dirty="0">
              <a:ea typeface="MS PGothic" charset="0"/>
            </a:endParaRPr>
          </a:p>
          <a:p>
            <a:r>
              <a:rPr lang="en-US" dirty="0">
                <a:ea typeface="MS PGothic" charset="0"/>
              </a:rPr>
              <a:t>Small Dark Room</a:t>
            </a:r>
          </a:p>
          <a:p>
            <a:r>
              <a:rPr lang="en-US" dirty="0">
                <a:ea typeface="MS PGothic" charset="0"/>
              </a:rPr>
              <a:t>75 in attendance 25 partnerships</a:t>
            </a:r>
          </a:p>
          <a:p>
            <a:endParaRPr lang="en-US" dirty="0">
              <a:ea typeface="MS PGothic" charset="0"/>
            </a:endParaRPr>
          </a:p>
          <a:p>
            <a:r>
              <a:rPr lang="en-US" dirty="0">
                <a:ea typeface="MS PGothic" charset="0"/>
              </a:rPr>
              <a:t>Silencing Stigma</a:t>
            </a:r>
          </a:p>
          <a:p>
            <a:r>
              <a:rPr lang="en-US" dirty="0">
                <a:ea typeface="MS PGothic" charset="0"/>
              </a:rPr>
              <a:t>93 in attendance 7 </a:t>
            </a:r>
            <a:r>
              <a:rPr lang="en-US" dirty="0" smtClean="0">
                <a:ea typeface="MS PGothic" charset="0"/>
              </a:rPr>
              <a:t>partnerships</a:t>
            </a:r>
            <a:endParaRPr lang="en-US" dirty="0">
              <a:ea typeface="MS PGothic" charset="0"/>
            </a:endParaRPr>
          </a:p>
          <a:p>
            <a:endParaRPr lang="en-US" dirty="0">
              <a:ea typeface="MS PGothic" charset="0"/>
            </a:endParaRPr>
          </a:p>
          <a:p>
            <a:r>
              <a:rPr lang="en-US" dirty="0">
                <a:ea typeface="MS PGothic" charset="0"/>
              </a:rPr>
              <a:t>Falling Petals</a:t>
            </a:r>
          </a:p>
          <a:p>
            <a:r>
              <a:rPr lang="en-US" dirty="0">
                <a:ea typeface="MS PGothic" charset="0"/>
              </a:rPr>
              <a:t>Overall 225 in attendance 2 partnerships</a:t>
            </a:r>
          </a:p>
        </p:txBody>
      </p:sp>
      <p:sp>
        <p:nvSpPr>
          <p:cNvPr id="1013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charset="0"/>
                <a:ea typeface="MS PGothic" charset="0"/>
                <a:cs typeface="MS PGothic" charset="0"/>
              </a:defRPr>
            </a:lvl1pPr>
            <a:lvl2pPr marL="742950" indent="-285750">
              <a:defRPr sz="2400">
                <a:solidFill>
                  <a:schemeClr val="tx1"/>
                </a:solidFill>
                <a:latin typeface="Century Gothic" charset="0"/>
                <a:ea typeface="MS PGothic" charset="0"/>
                <a:cs typeface="MS PGothic" charset="0"/>
              </a:defRPr>
            </a:lvl2pPr>
            <a:lvl3pPr marL="1143000" indent="-228600">
              <a:defRPr sz="2400">
                <a:solidFill>
                  <a:schemeClr val="tx1"/>
                </a:solidFill>
                <a:latin typeface="Century Gothic" charset="0"/>
                <a:ea typeface="MS PGothic" charset="0"/>
                <a:cs typeface="MS PGothic" charset="0"/>
              </a:defRPr>
            </a:lvl3pPr>
            <a:lvl4pPr marL="1600200" indent="-228600">
              <a:defRPr sz="2400">
                <a:solidFill>
                  <a:schemeClr val="tx1"/>
                </a:solidFill>
                <a:latin typeface="Century Gothic" charset="0"/>
                <a:ea typeface="MS PGothic" charset="0"/>
                <a:cs typeface="MS PGothic" charset="0"/>
              </a:defRPr>
            </a:lvl4pPr>
            <a:lvl5pPr marL="2057400" indent="-22860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fld id="{2CE444C9-45A5-7F40-A79C-55F444FAF2FF}" type="slidenum">
              <a:rPr lang="en-US" sz="1200"/>
              <a:pPr/>
              <a:t>45</a:t>
            </a:fld>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0326BC2-D3D8-3740-8976-AFE67C478389}" type="slidenum">
              <a:rPr lang="en-US" sz="1200"/>
              <a:pPr/>
              <a:t>46</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4B5EB4-0B26-334F-9674-DC3774B9436D}" type="slidenum">
              <a:rPr lang="en-US" smtClean="0"/>
              <a:pPr>
                <a:defRPr/>
              </a:pPr>
              <a:t>48</a:t>
            </a:fld>
            <a:endParaRPr lang="en-US" dirty="0"/>
          </a:p>
        </p:txBody>
      </p:sp>
    </p:spTree>
    <p:extLst>
      <p:ext uri="{BB962C8B-B14F-4D97-AF65-F5344CB8AC3E}">
        <p14:creationId xmlns:p14="http://schemas.microsoft.com/office/powerpoint/2010/main" val="34093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4B5EB4-0B26-334F-9674-DC3774B9436D}" type="slidenum">
              <a:rPr lang="en-US" smtClean="0"/>
              <a:pPr>
                <a:defRPr/>
              </a:pPr>
              <a:t>8</a:t>
            </a:fld>
            <a:endParaRPr lang="en-US" dirty="0"/>
          </a:p>
        </p:txBody>
      </p:sp>
    </p:spTree>
    <p:extLst>
      <p:ext uri="{BB962C8B-B14F-4D97-AF65-F5344CB8AC3E}">
        <p14:creationId xmlns:p14="http://schemas.microsoft.com/office/powerpoint/2010/main" val="127037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a:fld id="{1B5B8C0B-0425-0E45-BC45-35CBB36B1820}" type="slidenum">
              <a:rPr lang="en-US" sz="1200">
                <a:solidFill>
                  <a:srgbClr val="000000"/>
                </a:solidFill>
                <a:latin typeface="Arial" charset="0"/>
              </a:rPr>
              <a:pPr algn="r" defTabSz="914400"/>
              <a:t>12</a:t>
            </a:fld>
            <a:endParaRPr lang="en-US" sz="1200" dirty="0">
              <a:solidFill>
                <a:srgbClr val="000000"/>
              </a:solidFill>
              <a:latin typeface="Arial" charset="0"/>
            </a:endParaRPr>
          </a:p>
        </p:txBody>
      </p:sp>
      <p:sp>
        <p:nvSpPr>
          <p:cNvPr id="25602"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endParaRPr lang="en-US" sz="1400" dirty="0">
              <a:latin typeface="Calibri" charset="0"/>
              <a:ea typeface="MS PGothic"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0A86334E-1B87-C44D-AD49-FFF46492551C}" type="slidenum">
              <a:rPr lang="en-US" sz="1200"/>
              <a:pPr/>
              <a:t>13</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40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6EE51620-2E9E-EE4A-A900-143F653D8671}" type="slidenum">
              <a:rPr lang="en-US" sz="1200"/>
              <a:pPr/>
              <a:t>14</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D667756-894E-854E-B94E-3164100AF9A1}" type="slidenum">
              <a:rPr lang="en-US" sz="1200"/>
              <a:pPr/>
              <a:t>15</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Century Gothic" charset="0"/>
                <a:ea typeface="MS PGothic" charset="0"/>
                <a:cs typeface="MS PGothic" charset="0"/>
              </a:defRPr>
            </a:lvl1pPr>
            <a:lvl2pPr marL="742950" indent="-285750">
              <a:defRPr sz="2400">
                <a:solidFill>
                  <a:schemeClr val="tx1"/>
                </a:solidFill>
                <a:latin typeface="Century Gothic" charset="0"/>
                <a:ea typeface="MS PGothic" charset="0"/>
                <a:cs typeface="MS PGothic" charset="0"/>
              </a:defRPr>
            </a:lvl2pPr>
            <a:lvl3pPr marL="1143000" indent="-228600">
              <a:defRPr sz="2400">
                <a:solidFill>
                  <a:schemeClr val="tx1"/>
                </a:solidFill>
                <a:latin typeface="Century Gothic" charset="0"/>
                <a:ea typeface="MS PGothic" charset="0"/>
                <a:cs typeface="MS PGothic" charset="0"/>
              </a:defRPr>
            </a:lvl3pPr>
            <a:lvl4pPr marL="1600200" indent="-228600">
              <a:defRPr sz="2400">
                <a:solidFill>
                  <a:schemeClr val="tx1"/>
                </a:solidFill>
                <a:latin typeface="Century Gothic" charset="0"/>
                <a:ea typeface="MS PGothic" charset="0"/>
                <a:cs typeface="MS PGothic" charset="0"/>
              </a:defRPr>
            </a:lvl4pPr>
            <a:lvl5pPr marL="2057400" indent="-22860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algn="r" eaLnBrk="1" hangingPunct="1"/>
            <a:fld id="{9CACEF10-C600-5647-8609-D444DCB820BC}" type="slidenum">
              <a:rPr lang="en-US" sz="1200">
                <a:latin typeface="Calibri" charset="0"/>
              </a:rPr>
              <a:pPr algn="r" eaLnBrk="1" hangingPunct="1"/>
              <a:t>16</a:t>
            </a:fld>
            <a:endParaRPr lang="en-US" sz="1200" dirty="0">
              <a:latin typeface="Calibri" charset="0"/>
            </a:endParaRPr>
          </a:p>
        </p:txBody>
      </p:sp>
      <p:sp>
        <p:nvSpPr>
          <p:cNvPr id="136194" name="Placeholder 2"/>
          <p:cNvSpPr>
            <a:spLocks noGrp="1" noRot="1" noChangeAspect="1" noChangeArrowheads="1" noTextEdit="1"/>
          </p:cNvSpPr>
          <p:nvPr>
            <p:ph type="sldImg"/>
          </p:nvPr>
        </p:nvSpPr>
        <p:spPr>
          <a:xfrm>
            <a:off x="685800" y="1143000"/>
            <a:ext cx="5486400" cy="3086100"/>
          </a:xfrm>
          <a:solidFill>
            <a:srgbClr val="FFFFFF"/>
          </a:solidFill>
          <a:ln/>
        </p:spPr>
      </p:sp>
      <p:sp>
        <p:nvSpPr>
          <p:cNvPr id="136195" name="Placeholder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dirty="0">
              <a:latin typeface="Arial"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C4F74F-D7C1-B342-986D-13964896771D}" type="datetimeFigureOut">
              <a:rPr lang="en-US"/>
              <a:pPr>
                <a:defRPr/>
              </a:pPr>
              <a:t>3/13/15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E6B591-9AA6-AA44-8C05-1234F4D167A6}" type="slidenum">
              <a:rPr lang="en-US"/>
              <a:pPr>
                <a:defRPr/>
              </a:pPr>
              <a:t>‹#›</a:t>
            </a:fld>
            <a:endParaRPr lang="en-US" dirty="0"/>
          </a:p>
        </p:txBody>
      </p:sp>
    </p:spTree>
    <p:extLst>
      <p:ext uri="{BB962C8B-B14F-4D97-AF65-F5344CB8AC3E}">
        <p14:creationId xmlns:p14="http://schemas.microsoft.com/office/powerpoint/2010/main" val="4185466376"/>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C4B0AA-596D-014A-A539-EF60BD0773E6}" type="datetimeFigureOut">
              <a:rPr lang="en-US"/>
              <a:pPr>
                <a:defRPr/>
              </a:pPr>
              <a:t>3/13/15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8712EA-B3A3-F749-B7E8-150F1D0C1510}" type="slidenum">
              <a:rPr lang="en-US"/>
              <a:pPr>
                <a:defRPr/>
              </a:pPr>
              <a:t>‹#›</a:t>
            </a:fld>
            <a:endParaRPr lang="en-US" dirty="0"/>
          </a:p>
        </p:txBody>
      </p:sp>
    </p:spTree>
    <p:extLst>
      <p:ext uri="{BB962C8B-B14F-4D97-AF65-F5344CB8AC3E}">
        <p14:creationId xmlns:p14="http://schemas.microsoft.com/office/powerpoint/2010/main" val="2581078573"/>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34E8BC-C2FE-6342-8540-64722E50E1EC}" type="datetimeFigureOut">
              <a:rPr lang="en-US"/>
              <a:pPr>
                <a:defRPr/>
              </a:pPr>
              <a:t>3/13/15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2D4493-FE03-AF40-8A6C-276F5566C8DC}" type="slidenum">
              <a:rPr lang="en-US"/>
              <a:pPr>
                <a:defRPr/>
              </a:pPr>
              <a:t>‹#›</a:t>
            </a:fld>
            <a:endParaRPr lang="en-US" dirty="0"/>
          </a:p>
        </p:txBody>
      </p:sp>
    </p:spTree>
    <p:extLst>
      <p:ext uri="{BB962C8B-B14F-4D97-AF65-F5344CB8AC3E}">
        <p14:creationId xmlns:p14="http://schemas.microsoft.com/office/powerpoint/2010/main" val="1326642862"/>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9A49A4-0DAC-294D-A941-AB7ABDCD3089}" type="datetimeFigureOut">
              <a:rPr lang="en-US"/>
              <a:pPr>
                <a:defRPr/>
              </a:pPr>
              <a:t>3/13/15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F130FF-F32F-2847-A9D6-1AE593559EFF}" type="slidenum">
              <a:rPr lang="en-US"/>
              <a:pPr>
                <a:defRPr/>
              </a:pPr>
              <a:t>‹#›</a:t>
            </a:fld>
            <a:endParaRPr lang="en-US" dirty="0"/>
          </a:p>
        </p:txBody>
      </p:sp>
    </p:spTree>
    <p:extLst>
      <p:ext uri="{BB962C8B-B14F-4D97-AF65-F5344CB8AC3E}">
        <p14:creationId xmlns:p14="http://schemas.microsoft.com/office/powerpoint/2010/main" val="780018467"/>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7DEE88-751E-B54D-8F3B-0622B36737A1}" type="datetimeFigureOut">
              <a:rPr lang="en-US"/>
              <a:pPr>
                <a:defRPr/>
              </a:pPr>
              <a:t>3/13/15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9868B7-B6A7-F34C-8CDA-401E929E3537}" type="slidenum">
              <a:rPr lang="en-US"/>
              <a:pPr>
                <a:defRPr/>
              </a:pPr>
              <a:t>‹#›</a:t>
            </a:fld>
            <a:endParaRPr lang="en-US" dirty="0"/>
          </a:p>
        </p:txBody>
      </p:sp>
    </p:spTree>
    <p:extLst>
      <p:ext uri="{BB962C8B-B14F-4D97-AF65-F5344CB8AC3E}">
        <p14:creationId xmlns:p14="http://schemas.microsoft.com/office/powerpoint/2010/main" val="2568711097"/>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8C6DB9-01E7-B444-96F0-B8DBDA7BC9E2}" type="datetimeFigureOut">
              <a:rPr lang="en-US"/>
              <a:pPr>
                <a:defRPr/>
              </a:pPr>
              <a:t>3/13/15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B38834-3CE0-5A43-8D91-2DA5990BEEAE}" type="slidenum">
              <a:rPr lang="en-US"/>
              <a:pPr>
                <a:defRPr/>
              </a:pPr>
              <a:t>‹#›</a:t>
            </a:fld>
            <a:endParaRPr lang="en-US" dirty="0"/>
          </a:p>
        </p:txBody>
      </p:sp>
    </p:spTree>
    <p:extLst>
      <p:ext uri="{BB962C8B-B14F-4D97-AF65-F5344CB8AC3E}">
        <p14:creationId xmlns:p14="http://schemas.microsoft.com/office/powerpoint/2010/main" val="1002694006"/>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315B4D-2597-2844-B338-4BA9053EE136}" type="datetimeFigureOut">
              <a:rPr lang="en-US"/>
              <a:pPr>
                <a:defRPr/>
              </a:pPr>
              <a:t>3/13/15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92D32EC-A4C6-EC41-ADC9-6E649C928F1F}" type="slidenum">
              <a:rPr lang="en-US"/>
              <a:pPr>
                <a:defRPr/>
              </a:pPr>
              <a:t>‹#›</a:t>
            </a:fld>
            <a:endParaRPr lang="en-US" dirty="0"/>
          </a:p>
        </p:txBody>
      </p:sp>
    </p:spTree>
    <p:extLst>
      <p:ext uri="{BB962C8B-B14F-4D97-AF65-F5344CB8AC3E}">
        <p14:creationId xmlns:p14="http://schemas.microsoft.com/office/powerpoint/2010/main" val="2896043540"/>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890532-A913-4242-BA37-6147712CFB54}" type="datetimeFigureOut">
              <a:rPr lang="en-US"/>
              <a:pPr>
                <a:defRPr/>
              </a:pPr>
              <a:t>3/13/15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F8B2CB9-5D49-CA49-AB15-15F0B247B48E}" type="slidenum">
              <a:rPr lang="en-US"/>
              <a:pPr>
                <a:defRPr/>
              </a:pPr>
              <a:t>‹#›</a:t>
            </a:fld>
            <a:endParaRPr lang="en-US" dirty="0"/>
          </a:p>
        </p:txBody>
      </p:sp>
    </p:spTree>
    <p:extLst>
      <p:ext uri="{BB962C8B-B14F-4D97-AF65-F5344CB8AC3E}">
        <p14:creationId xmlns:p14="http://schemas.microsoft.com/office/powerpoint/2010/main" val="912845109"/>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0B3781-F5A0-A443-B464-2BFC57B86378}" type="datetimeFigureOut">
              <a:rPr lang="en-US"/>
              <a:pPr>
                <a:defRPr/>
              </a:pPr>
              <a:t>3/13/15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EE3636-96EA-664A-A7F6-580F1264F7BB}" type="slidenum">
              <a:rPr lang="en-US"/>
              <a:pPr>
                <a:defRPr/>
              </a:pPr>
              <a:t>‹#›</a:t>
            </a:fld>
            <a:endParaRPr lang="en-US" dirty="0"/>
          </a:p>
        </p:txBody>
      </p:sp>
    </p:spTree>
    <p:extLst>
      <p:ext uri="{BB962C8B-B14F-4D97-AF65-F5344CB8AC3E}">
        <p14:creationId xmlns:p14="http://schemas.microsoft.com/office/powerpoint/2010/main" val="2416825775"/>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C32934-CF74-124B-B585-93F13AC161BE}" type="datetimeFigureOut">
              <a:rPr lang="en-US"/>
              <a:pPr>
                <a:defRPr/>
              </a:pPr>
              <a:t>3/13/15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FAD4DF5-DC60-F445-8D7A-0AB45D3E61BC}" type="slidenum">
              <a:rPr lang="en-US"/>
              <a:pPr>
                <a:defRPr/>
              </a:pPr>
              <a:t>‹#›</a:t>
            </a:fld>
            <a:endParaRPr lang="en-US" dirty="0"/>
          </a:p>
        </p:txBody>
      </p:sp>
    </p:spTree>
    <p:extLst>
      <p:ext uri="{BB962C8B-B14F-4D97-AF65-F5344CB8AC3E}">
        <p14:creationId xmlns:p14="http://schemas.microsoft.com/office/powerpoint/2010/main" val="4192072676"/>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6FEB13-01F9-4146-B261-0F92A4EB4EB2}" type="datetimeFigureOut">
              <a:rPr lang="en-US"/>
              <a:pPr>
                <a:defRPr/>
              </a:pPr>
              <a:t>3/13/15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5E1140-EECF-974C-B6F0-CFB0AB09CCB8}" type="slidenum">
              <a:rPr lang="en-US"/>
              <a:pPr>
                <a:defRPr/>
              </a:pPr>
              <a:t>‹#›</a:t>
            </a:fld>
            <a:endParaRPr lang="en-US" dirty="0"/>
          </a:p>
        </p:txBody>
      </p:sp>
    </p:spTree>
    <p:extLst>
      <p:ext uri="{BB962C8B-B14F-4D97-AF65-F5344CB8AC3E}">
        <p14:creationId xmlns:p14="http://schemas.microsoft.com/office/powerpoint/2010/main" val="2687773723"/>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3B1E38A-A23B-0441-AF7B-C1511DFB9190}" type="datetimeFigureOut">
              <a:rPr lang="en-US"/>
              <a:pPr>
                <a:defRPr/>
              </a:pPr>
              <a:t>3/13/15</a:t>
            </a:fld>
            <a:endParaRPr lang="en-US" dirty="0"/>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C9250AC-A861-584B-9404-EE9D21B6D1C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spd="slow"/>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png"/><Relationship Id="rId1" Type="http://schemas.microsoft.com/office/2007/relationships/media" Target="\Users\janekim7\Dropbox\.dropbox.cache\2013-06-27\Hindi_Ashmeet%20clip%20(deleted%209e1cd82643c39ba0b053b14c2e5b45eb).mp3" TargetMode="External"/><Relationship Id="rId2" Type="http://schemas.openxmlformats.org/officeDocument/2006/relationships/audio" Target="\Users\janekim7\Dropbox\.dropbox.cache\2013-06-27\Hindi_Ashmeet%20clip%20(deleted%209e1cd82643c39ba0b053b14c2e5b45eb).mp3" TargetMode="External"/><Relationship Id="rId3" Type="http://schemas.microsoft.com/office/2007/relationships/media" Target="\Users\janekim7\Dropbox\.dropbox.cache\2013-06-27\Tagalog_JC%20clip%20(deleted%2086e3b0a0c9a290b14eef7597cc554ff8).mp3" TargetMode="External"/><Relationship Id="rId4" Type="http://schemas.openxmlformats.org/officeDocument/2006/relationships/audio" Target="\Users\janekim7\Dropbox\.dropbox.cache\2013-06-27\Tagalog_JC%20clip%20(deleted%2086e3b0a0c9a290b14eef7597cc554ff8).mp3" TargetMode="External"/><Relationship Id="rId5" Type="http://schemas.microsoft.com/office/2007/relationships/media" Target="../media/media1.mp3"/><Relationship Id="rId6" Type="http://schemas.openxmlformats.org/officeDocument/2006/relationships/audio" Target="../media/media1.mp3"/><Relationship Id="rId7" Type="http://schemas.microsoft.com/office/2007/relationships/media" Target="../media/media2.mp3"/><Relationship Id="rId8" Type="http://schemas.openxmlformats.org/officeDocument/2006/relationships/audio" Target="../media/media2.mp3"/><Relationship Id="rId9" Type="http://schemas.openxmlformats.org/officeDocument/2006/relationships/slideLayout" Target="../slideLayouts/slideLayout2.xml"/><Relationship Id="rId10"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png"/><Relationship Id="rId6"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5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mailto:roosheyh@uic.edu" TargetMode="Externa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15732" y="1610185"/>
            <a:ext cx="11391067" cy="2491383"/>
          </a:xfrm>
          <a:ln/>
        </p:spPr>
        <p:txBody>
          <a:bodyPr/>
          <a:lstStyle/>
          <a:p>
            <a:r>
              <a:rPr lang="en-US" sz="5400" dirty="0">
                <a:latin typeface="Geneva" charset="0"/>
                <a:cs typeface="Geneva" charset="0"/>
                <a:sym typeface="Geneva" charset="0"/>
              </a:rPr>
              <a:t>Elements of Outreach: </a:t>
            </a:r>
            <a:r>
              <a:rPr lang="en-US" sz="5400" dirty="0">
                <a:latin typeface="Geneva" charset="0"/>
                <a:sym typeface="Geneva" charset="0"/>
              </a:rPr>
              <a:t/>
            </a:r>
            <a:br>
              <a:rPr lang="en-US" sz="5400" dirty="0">
                <a:latin typeface="Geneva" charset="0"/>
                <a:sym typeface="Geneva" charset="0"/>
              </a:rPr>
            </a:br>
            <a:r>
              <a:rPr lang="en-US" sz="5400" dirty="0">
                <a:latin typeface="Geneva" charset="0"/>
                <a:cs typeface="Geneva" charset="0"/>
                <a:sym typeface="Geneva" charset="0"/>
              </a:rPr>
              <a:t>Strategic Marketing to the </a:t>
            </a:r>
            <a:r>
              <a:rPr lang="en-US" sz="5400" dirty="0">
                <a:latin typeface="Geneva" charset="0"/>
                <a:sym typeface="Geneva" charset="0"/>
              </a:rPr>
              <a:t/>
            </a:r>
            <a:br>
              <a:rPr lang="en-US" sz="5400" dirty="0">
                <a:latin typeface="Geneva" charset="0"/>
                <a:sym typeface="Geneva" charset="0"/>
              </a:rPr>
            </a:br>
            <a:r>
              <a:rPr lang="en-US" sz="5400" dirty="0">
                <a:latin typeface="Geneva" charset="0"/>
                <a:cs typeface="Geneva" charset="0"/>
                <a:sym typeface="Geneva" charset="0"/>
              </a:rPr>
              <a:t>Disability Community</a:t>
            </a:r>
            <a:r>
              <a:rPr lang="en-US" sz="4000" dirty="0">
                <a:latin typeface="Geneva" charset="0"/>
                <a:sym typeface="Geneva" charset="0"/>
              </a:rPr>
              <a:t/>
            </a:r>
            <a:br>
              <a:rPr lang="en-US" sz="4000" dirty="0">
                <a:latin typeface="Geneva" charset="0"/>
                <a:sym typeface="Geneva" charset="0"/>
              </a:rPr>
            </a:br>
            <a:endParaRPr lang="en-US" sz="4000" dirty="0">
              <a:latin typeface="Geneva" charset="0"/>
              <a:sym typeface="Geneva" charset="0"/>
            </a:endParaRPr>
          </a:p>
        </p:txBody>
      </p:sp>
      <p:sp>
        <p:nvSpPr>
          <p:cNvPr id="15362" name="Rectangle 2"/>
          <p:cNvSpPr>
            <a:spLocks noGrp="1" noChangeArrowheads="1"/>
          </p:cNvSpPr>
          <p:nvPr>
            <p:ph type="body" idx="1"/>
          </p:nvPr>
        </p:nvSpPr>
        <p:spPr>
          <a:xfrm>
            <a:off x="690341" y="3875144"/>
            <a:ext cx="3812209" cy="570168"/>
          </a:xfrm>
          <a:ln/>
        </p:spPr>
        <p:txBody>
          <a:bodyPr/>
          <a:lstStyle/>
          <a:p>
            <a:pPr marL="0" indent="0">
              <a:buNone/>
            </a:pPr>
            <a:r>
              <a:rPr lang="en-US" dirty="0">
                <a:latin typeface="Geneva" charset="0"/>
                <a:cs typeface="Geneva" charset="0"/>
                <a:sym typeface="Geneva" charset="0"/>
              </a:rPr>
              <a:t>February 12</a:t>
            </a:r>
            <a:r>
              <a:rPr lang="en-US" baseline="32000" dirty="0">
                <a:latin typeface="Geneva" charset="0"/>
                <a:cs typeface="Geneva" charset="0"/>
                <a:sym typeface="Geneva" charset="0"/>
              </a:rPr>
              <a:t>th</a:t>
            </a:r>
            <a:r>
              <a:rPr lang="en-US" dirty="0">
                <a:latin typeface="Geneva" charset="0"/>
                <a:cs typeface="Geneva" charset="0"/>
                <a:sym typeface="Geneva" charset="0"/>
              </a:rPr>
              <a:t>, 2015</a:t>
            </a:r>
            <a:endParaRPr lang="en-US" dirty="0">
              <a:latin typeface="Geneva" charset="0"/>
              <a:sym typeface="Geneva"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7039" y="4552330"/>
            <a:ext cx="11037094"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663395985"/>
      </p:ext>
    </p:extLst>
  </p:cSld>
  <p:clrMapOvr>
    <a:masterClrMapping/>
  </p:clrMapOvr>
  <p:transition xmlns:p14="http://schemas.microsoft.com/office/powerpoint/2010/mai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40" y="1397000"/>
            <a:ext cx="11871325" cy="5291138"/>
          </a:xfrm>
        </p:spPr>
        <p:txBody>
          <a:bodyPr>
            <a:noAutofit/>
          </a:bodyPr>
          <a:lstStyle/>
          <a:p>
            <a:pPr marL="0" indent="0">
              <a:buFont typeface="Arial" charset="0"/>
              <a:buNone/>
              <a:defRPr/>
            </a:pPr>
            <a:endParaRPr lang="en-US" sz="1200" dirty="0" smtClean="0"/>
          </a:p>
          <a:p>
            <a:pPr marL="0" indent="0">
              <a:buFont typeface="Arial" charset="0"/>
              <a:buNone/>
              <a:defRPr/>
            </a:pPr>
            <a:r>
              <a:rPr lang="en-US" sz="2000" b="1" dirty="0" smtClean="0">
                <a:solidFill>
                  <a:schemeClr val="accent1"/>
                </a:solidFill>
              </a:rPr>
              <a:t>In 2015, the Justice Department, in response to complaints, ordered the Crime and Punishment museum to take several steps </a:t>
            </a:r>
            <a:r>
              <a:rPr lang="en-US" sz="2000" b="1" dirty="0">
                <a:solidFill>
                  <a:schemeClr val="accent1"/>
                </a:solidFill>
              </a:rPr>
              <a:t>to ensure that all of its programs, </a:t>
            </a:r>
            <a:r>
              <a:rPr lang="en-US" sz="2000" b="1" dirty="0" smtClean="0">
                <a:solidFill>
                  <a:schemeClr val="accent1"/>
                </a:solidFill>
              </a:rPr>
              <a:t>exhibits, and </a:t>
            </a:r>
            <a:r>
              <a:rPr lang="en-US" sz="2000" b="1" dirty="0">
                <a:solidFill>
                  <a:schemeClr val="accent1"/>
                </a:solidFill>
              </a:rPr>
              <a:t>facilities are accessible to people with </a:t>
            </a:r>
            <a:r>
              <a:rPr lang="en-US" sz="2000" b="1" dirty="0" smtClean="0">
                <a:solidFill>
                  <a:schemeClr val="accent1"/>
                </a:solidFill>
              </a:rPr>
              <a:t>disabilities</a:t>
            </a:r>
            <a:r>
              <a:rPr lang="en-US" sz="2000" b="1" dirty="0">
                <a:solidFill>
                  <a:schemeClr val="accent1"/>
                </a:solidFill>
              </a:rPr>
              <a:t> </a:t>
            </a:r>
            <a:r>
              <a:rPr lang="en-US" sz="2000" b="1" dirty="0" smtClean="0">
                <a:solidFill>
                  <a:schemeClr val="accent1"/>
                </a:solidFill>
              </a:rPr>
              <a:t>by providing</a:t>
            </a:r>
            <a:r>
              <a:rPr lang="en-US" sz="1600" b="1" dirty="0" smtClean="0">
                <a:solidFill>
                  <a:schemeClr val="accent1"/>
                </a:solidFill>
              </a:rPr>
              <a:t>:</a:t>
            </a:r>
            <a:endParaRPr lang="en-US" sz="1800" dirty="0" smtClean="0"/>
          </a:p>
          <a:p>
            <a:pPr>
              <a:defRPr/>
            </a:pPr>
            <a:r>
              <a:rPr lang="en-US" sz="2000" b="1" dirty="0" smtClean="0">
                <a:solidFill>
                  <a:srgbClr val="008000"/>
                </a:solidFill>
              </a:rPr>
              <a:t>Staff </a:t>
            </a:r>
            <a:r>
              <a:rPr lang="en-US" sz="2000" b="1" dirty="0">
                <a:solidFill>
                  <a:srgbClr val="008000"/>
                </a:solidFill>
              </a:rPr>
              <a:t>assistance </a:t>
            </a:r>
            <a:r>
              <a:rPr lang="en-US" sz="2000" dirty="0"/>
              <a:t>or </a:t>
            </a:r>
            <a:r>
              <a:rPr lang="en-US" sz="2000" b="1" dirty="0">
                <a:solidFill>
                  <a:srgbClr val="008000"/>
                </a:solidFill>
              </a:rPr>
              <a:t>pre-recorded audio description </a:t>
            </a:r>
            <a:r>
              <a:rPr lang="en-US" sz="2000" dirty="0"/>
              <a:t>of program </a:t>
            </a:r>
            <a:r>
              <a:rPr lang="en-US" sz="2000" dirty="0" smtClean="0"/>
              <a:t>and </a:t>
            </a:r>
            <a:r>
              <a:rPr lang="en-US" sz="2000" dirty="0"/>
              <a:t>exhibit information for patrons who are blind or have low </a:t>
            </a:r>
            <a:r>
              <a:rPr lang="en-US" sz="2000" dirty="0" smtClean="0"/>
              <a:t>vision</a:t>
            </a:r>
          </a:p>
          <a:p>
            <a:pPr>
              <a:defRPr/>
            </a:pPr>
            <a:r>
              <a:rPr lang="en-US" sz="2000" b="1" dirty="0">
                <a:solidFill>
                  <a:srgbClr val="008000"/>
                </a:solidFill>
              </a:rPr>
              <a:t>P</a:t>
            </a:r>
            <a:r>
              <a:rPr lang="en-US" sz="2000" b="1" dirty="0" smtClean="0">
                <a:solidFill>
                  <a:srgbClr val="008000"/>
                </a:solidFill>
              </a:rPr>
              <a:t>rinted </a:t>
            </a:r>
            <a:r>
              <a:rPr lang="en-US" sz="2000" b="1" dirty="0">
                <a:solidFill>
                  <a:srgbClr val="008000"/>
                </a:solidFill>
              </a:rPr>
              <a:t>copy of program information </a:t>
            </a:r>
            <a:r>
              <a:rPr lang="en-US" sz="2000" dirty="0"/>
              <a:t>that is not currently </a:t>
            </a:r>
            <a:r>
              <a:rPr lang="en-US" sz="2000" dirty="0" smtClean="0"/>
              <a:t>available for patrons who are deaf or hard of hearing;</a:t>
            </a:r>
          </a:p>
          <a:p>
            <a:pPr>
              <a:defRPr/>
            </a:pPr>
            <a:r>
              <a:rPr lang="en-US" sz="2000" b="1" dirty="0" smtClean="0">
                <a:solidFill>
                  <a:srgbClr val="008000"/>
                </a:solidFill>
              </a:rPr>
              <a:t>Audio</a:t>
            </a:r>
            <a:r>
              <a:rPr lang="en-US" sz="2000" b="1" dirty="0">
                <a:solidFill>
                  <a:srgbClr val="008000"/>
                </a:solidFill>
              </a:rPr>
              <a:t>-described </a:t>
            </a:r>
            <a:r>
              <a:rPr lang="en-US" sz="2000" dirty="0"/>
              <a:t>and t</a:t>
            </a:r>
            <a:r>
              <a:rPr lang="en-US" sz="2000" b="1" dirty="0" smtClean="0">
                <a:solidFill>
                  <a:srgbClr val="008000"/>
                </a:solidFill>
              </a:rPr>
              <a:t>actile experiences </a:t>
            </a:r>
            <a:r>
              <a:rPr lang="en-US" sz="2000" dirty="0" smtClean="0">
                <a:solidFill>
                  <a:srgbClr val="000000"/>
                </a:solidFill>
              </a:rPr>
              <a:t>in</a:t>
            </a:r>
            <a:r>
              <a:rPr lang="en-US" sz="2000" b="1" dirty="0" smtClean="0">
                <a:solidFill>
                  <a:srgbClr val="008000"/>
                </a:solidFill>
              </a:rPr>
              <a:t> </a:t>
            </a:r>
            <a:r>
              <a:rPr lang="en-US" sz="2000" dirty="0"/>
              <a:t>m</a:t>
            </a:r>
            <a:r>
              <a:rPr lang="en-US" sz="2000" dirty="0" smtClean="0"/>
              <a:t>useum tours that are</a:t>
            </a:r>
            <a:r>
              <a:rPr lang="en-US" sz="2000" b="1" dirty="0" smtClean="0">
                <a:solidFill>
                  <a:srgbClr val="008000"/>
                </a:solidFill>
              </a:rPr>
              <a:t> </a:t>
            </a:r>
            <a:r>
              <a:rPr lang="en-US" sz="2000" dirty="0" smtClean="0"/>
              <a:t>for individuals who are blind or have low vision</a:t>
            </a:r>
          </a:p>
          <a:p>
            <a:pPr>
              <a:defRPr/>
            </a:pPr>
            <a:r>
              <a:rPr lang="en-US" sz="2000" dirty="0" smtClean="0"/>
              <a:t>Use of </a:t>
            </a:r>
            <a:r>
              <a:rPr lang="en-US" sz="2000" b="1" dirty="0">
                <a:solidFill>
                  <a:srgbClr val="008000"/>
                </a:solidFill>
              </a:rPr>
              <a:t>alternate formats </a:t>
            </a:r>
            <a:r>
              <a:rPr lang="en-US" sz="2000" dirty="0" smtClean="0">
                <a:solidFill>
                  <a:srgbClr val="000000"/>
                </a:solidFill>
              </a:rPr>
              <a:t>in</a:t>
            </a:r>
            <a:r>
              <a:rPr lang="en-US" sz="2000" dirty="0" smtClean="0"/>
              <a:t> </a:t>
            </a:r>
            <a:r>
              <a:rPr lang="en-US" sz="2000" dirty="0"/>
              <a:t>p</a:t>
            </a:r>
            <a:r>
              <a:rPr lang="en-US" sz="2000" dirty="0" smtClean="0"/>
              <a:t>rinted </a:t>
            </a:r>
            <a:r>
              <a:rPr lang="en-US" sz="2000" dirty="0"/>
              <a:t>materials, floor plans and maps in </a:t>
            </a:r>
            <a:r>
              <a:rPr lang="en-US" sz="2000" dirty="0" smtClean="0"/>
              <a:t>(audio</a:t>
            </a:r>
            <a:r>
              <a:rPr lang="en-US" sz="2000" dirty="0"/>
              <a:t>, large print and Braille</a:t>
            </a:r>
            <a:r>
              <a:rPr lang="en-US" sz="2000" dirty="0" smtClean="0"/>
              <a:t>)</a:t>
            </a:r>
          </a:p>
          <a:p>
            <a:pPr>
              <a:defRPr/>
            </a:pPr>
            <a:r>
              <a:rPr lang="en-US" sz="2000" dirty="0" smtClean="0"/>
              <a:t>Use </a:t>
            </a:r>
            <a:r>
              <a:rPr lang="en-US" sz="2000" b="1" dirty="0" smtClean="0">
                <a:solidFill>
                  <a:srgbClr val="008000"/>
                </a:solidFill>
              </a:rPr>
              <a:t>Web </a:t>
            </a:r>
            <a:r>
              <a:rPr lang="en-US" sz="2000" b="1" dirty="0">
                <a:solidFill>
                  <a:srgbClr val="008000"/>
                </a:solidFill>
              </a:rPr>
              <a:t>Content Accessibility Guidelines </a:t>
            </a:r>
            <a:r>
              <a:rPr lang="en-US" sz="2000" dirty="0" smtClean="0"/>
              <a:t>2.0 for arts organization websites</a:t>
            </a:r>
          </a:p>
          <a:p>
            <a:pPr>
              <a:defRPr/>
            </a:pPr>
            <a:r>
              <a:rPr lang="en-US" sz="2000" b="1" dirty="0" smtClean="0">
                <a:solidFill>
                  <a:srgbClr val="008000"/>
                </a:solidFill>
              </a:rPr>
              <a:t>Removal of </a:t>
            </a:r>
            <a:r>
              <a:rPr lang="en-US" sz="2000" b="1" dirty="0">
                <a:solidFill>
                  <a:srgbClr val="008000"/>
                </a:solidFill>
              </a:rPr>
              <a:t>physical barriers </a:t>
            </a:r>
            <a:r>
              <a:rPr lang="en-US" sz="2000" dirty="0" smtClean="0"/>
              <a:t>(e.g., </a:t>
            </a:r>
            <a:r>
              <a:rPr lang="en-US" sz="2000" dirty="0"/>
              <a:t>protruding objects, inaccessible routes </a:t>
            </a:r>
            <a:r>
              <a:rPr lang="en-US" sz="2000" dirty="0" smtClean="0"/>
              <a:t>and restroom barriers)</a:t>
            </a:r>
            <a:endParaRPr lang="en-US" sz="2000" dirty="0"/>
          </a:p>
        </p:txBody>
      </p:sp>
      <p:pic>
        <p:nvPicPr>
          <p:cNvPr id="22530" name="Picture 12" descr="http://upload.wikimedia.org/wikipedia/commons/b/b0/British_museum_entran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7607" y="5713134"/>
            <a:ext cx="1187060" cy="89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3"/>
          <p:cNvSpPr>
            <a:spLocks noGrp="1"/>
          </p:cNvSpPr>
          <p:nvPr>
            <p:ph type="title"/>
          </p:nvPr>
        </p:nvSpPr>
        <p:spPr>
          <a:xfrm>
            <a:off x="838200" y="179388"/>
            <a:ext cx="10515600" cy="1325562"/>
          </a:xfrm>
        </p:spPr>
        <p:txBody>
          <a:bodyPr/>
          <a:lstStyle/>
          <a:p>
            <a:pPr algn="ctr"/>
            <a:r>
              <a:rPr lang="en-US" sz="2400" b="1" dirty="0" smtClean="0">
                <a:solidFill>
                  <a:srgbClr val="3366FF"/>
                </a:solidFill>
                <a:latin typeface="Arial Black" charset="0"/>
                <a:ea typeface="MS PGothic" charset="0"/>
                <a:cs typeface="Arial Black" charset="0"/>
              </a:rPr>
              <a:t> </a:t>
            </a:r>
            <a:r>
              <a:rPr lang="en-US" sz="2400" b="1" dirty="0" smtClean="0">
                <a:latin typeface="Arial Black" charset="0"/>
                <a:ea typeface="MS PGothic" charset="0"/>
                <a:cs typeface="Arial Black" charset="0"/>
              </a:rPr>
              <a:t>A Case Example on Non-Compliance: </a:t>
            </a:r>
            <a:br>
              <a:rPr lang="en-US" sz="2400" b="1" dirty="0" smtClean="0">
                <a:latin typeface="Arial Black" charset="0"/>
                <a:ea typeface="MS PGothic" charset="0"/>
                <a:cs typeface="Arial Black" charset="0"/>
              </a:rPr>
            </a:br>
            <a:r>
              <a:rPr lang="en-US" sz="2400" dirty="0" smtClean="0">
                <a:solidFill>
                  <a:schemeClr val="bg1"/>
                </a:solidFill>
                <a:latin typeface="Arial Black" charset="0"/>
                <a:ea typeface="MS PGothic" charset="0"/>
                <a:cs typeface="Arial Black" charset="0"/>
              </a:rPr>
              <a:t>How </a:t>
            </a:r>
            <a:r>
              <a:rPr lang="en-US" sz="2400" dirty="0">
                <a:solidFill>
                  <a:schemeClr val="bg1"/>
                </a:solidFill>
                <a:latin typeface="Arial Black" charset="0"/>
                <a:ea typeface="MS PGothic" charset="0"/>
                <a:cs typeface="Arial Black" charset="0"/>
              </a:rPr>
              <a:t>the National Museum </a:t>
            </a:r>
            <a:r>
              <a:rPr lang="en-US" sz="2400" dirty="0" smtClean="0">
                <a:solidFill>
                  <a:schemeClr val="bg1"/>
                </a:solidFill>
                <a:latin typeface="Arial Black" charset="0"/>
                <a:ea typeface="MS PGothic" charset="0"/>
                <a:cs typeface="Arial Black" charset="0"/>
              </a:rPr>
              <a:t>Was </a:t>
            </a:r>
            <a:r>
              <a:rPr lang="en-US" sz="2400" dirty="0">
                <a:solidFill>
                  <a:schemeClr val="bg1"/>
                </a:solidFill>
                <a:latin typeface="Arial Black" charset="0"/>
                <a:ea typeface="MS PGothic" charset="0"/>
                <a:cs typeface="Arial Black" charset="0"/>
              </a:rPr>
              <a:t>Directed to Improve Access for People with Disabilities</a:t>
            </a:r>
            <a:endParaRPr lang="en-US" sz="2400" dirty="0">
              <a:latin typeface="Arial Black" charset="0"/>
              <a:ea typeface="MS PGothic" charset="0"/>
              <a:cs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Autofit/>
          </a:bodyPr>
          <a:lstStyle/>
          <a:p>
            <a:pPr algn="ctr">
              <a:defRPr/>
            </a:pPr>
            <a:r>
              <a:rPr lang="en-US" sz="4000" b="1" dirty="0" smtClean="0">
                <a:solidFill>
                  <a:schemeClr val="bg1"/>
                </a:solidFill>
                <a:latin typeface="Arial Black"/>
                <a:cs typeface="Arial Black"/>
              </a:rPr>
              <a:t>Key Aims of Our Work</a:t>
            </a:r>
            <a:endParaRPr lang="en-US" sz="4000" b="1" dirty="0">
              <a:solidFill>
                <a:schemeClr val="bg1"/>
              </a:solidFill>
              <a:latin typeface="Arial Black"/>
              <a:cs typeface="Arial Black"/>
            </a:endParaRPr>
          </a:p>
        </p:txBody>
      </p:sp>
      <p:sp>
        <p:nvSpPr>
          <p:cNvPr id="23554" name="Text Box 2"/>
          <p:cNvSpPr>
            <a:spLocks noGrp="1" noChangeArrowheads="1"/>
          </p:cNvSpPr>
          <p:nvPr>
            <p:ph idx="1"/>
          </p:nvPr>
        </p:nvSpPr>
        <p:spPr>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smtClean="0">
                <a:solidFill>
                  <a:srgbClr val="000000"/>
                </a:solidFill>
                <a:latin typeface="Arial" charset="0"/>
                <a:ea typeface="Microsoft YaHei" charset="0"/>
                <a:cs typeface="Microsoft YaHei" charset="0"/>
              </a:rPr>
              <a:t>…</a:t>
            </a:r>
            <a:r>
              <a:rPr lang="en-US" dirty="0" smtClean="0">
                <a:solidFill>
                  <a:srgbClr val="000000"/>
                </a:solidFill>
                <a:latin typeface="Arial" charset="0"/>
                <a:ea typeface="Microsoft YaHei" charset="0"/>
                <a:cs typeface="Microsoft YaHei" charset="0"/>
              </a:rPr>
              <a:t>Increase </a:t>
            </a:r>
            <a:r>
              <a:rPr lang="en-US" dirty="0">
                <a:solidFill>
                  <a:srgbClr val="000000"/>
                </a:solidFill>
                <a:latin typeface="Arial" charset="0"/>
                <a:ea typeface="Microsoft YaHei" charset="0"/>
                <a:cs typeface="Microsoft YaHei" charset="0"/>
              </a:rPr>
              <a:t>opportunities for people with disabilities to </a:t>
            </a:r>
            <a:r>
              <a:rPr lang="en-US" dirty="0" smtClean="0">
                <a:solidFill>
                  <a:srgbClr val="000000"/>
                </a:solidFill>
                <a:latin typeface="Arial" charset="0"/>
                <a:ea typeface="Microsoft YaHei" charset="0"/>
                <a:cs typeface="Microsoft YaHei" charset="0"/>
              </a:rPr>
              <a:t>participate in the arts as artists or patrons</a:t>
            </a: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Arial" charset="0"/>
              <a:ea typeface="Microsoft YaHei" charset="0"/>
              <a:cs typeface="Microsoft YaHei" charset="0"/>
            </a:endParaRP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ea typeface="Microsoft YaHei" charset="0"/>
                <a:cs typeface="Microsoft YaHei" charset="0"/>
              </a:rPr>
              <a:t>…Encourage arts support staff and leadership to </a:t>
            </a:r>
            <a:r>
              <a:rPr lang="en-US" dirty="0">
                <a:solidFill>
                  <a:srgbClr val="000000"/>
                </a:solidFill>
                <a:latin typeface="Arial" charset="0"/>
                <a:ea typeface="Microsoft YaHei" charset="0"/>
                <a:cs typeface="Microsoft YaHei" charset="0"/>
              </a:rPr>
              <a:t>develop effective </a:t>
            </a:r>
            <a:r>
              <a:rPr lang="en-US" dirty="0" smtClean="0">
                <a:solidFill>
                  <a:srgbClr val="000000"/>
                </a:solidFill>
                <a:latin typeface="Arial" charset="0"/>
                <a:ea typeface="Microsoft YaHei" charset="0"/>
                <a:cs typeface="Microsoft YaHei" charset="0"/>
              </a:rPr>
              <a:t>outreach capacities</a:t>
            </a: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0000"/>
              </a:solidFill>
              <a:latin typeface="Arial" charset="0"/>
              <a:ea typeface="Microsoft YaHei" charset="0"/>
              <a:cs typeface="Microsoft YaHei" charset="0"/>
            </a:endParaRP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ea typeface="Microsoft YaHei" charset="0"/>
                <a:cs typeface="Microsoft YaHei" charset="0"/>
              </a:rPr>
              <a:t>…Share </a:t>
            </a:r>
            <a:r>
              <a:rPr lang="en-US" dirty="0">
                <a:solidFill>
                  <a:srgbClr val="000000"/>
                </a:solidFill>
                <a:latin typeface="Arial" charset="0"/>
                <a:ea typeface="Microsoft YaHei" charset="0"/>
                <a:cs typeface="Microsoft YaHei" charset="0"/>
              </a:rPr>
              <a:t>various outreach and partnership strategies based </a:t>
            </a:r>
            <a:r>
              <a:rPr lang="en-US" dirty="0" smtClean="0">
                <a:solidFill>
                  <a:srgbClr val="000000"/>
                </a:solidFill>
                <a:latin typeface="Arial" charset="0"/>
                <a:ea typeface="Microsoft YaHei" charset="0"/>
                <a:cs typeface="Microsoft YaHei" charset="0"/>
              </a:rPr>
              <a:t>on our research-informed </a:t>
            </a:r>
            <a:r>
              <a:rPr lang="en-US" dirty="0">
                <a:solidFill>
                  <a:srgbClr val="000000"/>
                </a:solidFill>
                <a:latin typeface="Arial" charset="0"/>
                <a:ea typeface="Microsoft YaHei" charset="0"/>
                <a:cs typeface="Microsoft YaHei" charset="0"/>
              </a:rPr>
              <a:t>model practices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452563"/>
            <a:ext cx="11887200" cy="4351337"/>
          </a:xfrm>
        </p:spPr>
        <p:txBody>
          <a:bodyPr lIns="91428" tIns="45714" rIns="91428" bIns="45714"/>
          <a:lstStyle/>
          <a:p>
            <a:pPr marL="0" indent="0" eaLnBrk="1" hangingPunct="1">
              <a:lnSpc>
                <a:spcPct val="70000"/>
              </a:lnSpc>
              <a:buNone/>
              <a:defRPr/>
            </a:pPr>
            <a:r>
              <a:rPr lang="en-US" sz="2000" b="1" dirty="0" smtClean="0">
                <a:solidFill>
                  <a:schemeClr val="accent1">
                    <a:lumMod val="75000"/>
                  </a:schemeClr>
                </a:solidFill>
                <a:latin typeface="Arial"/>
                <a:cs typeface="Arial"/>
              </a:rPr>
              <a:t>Do you use outreach to:</a:t>
            </a:r>
          </a:p>
          <a:p>
            <a:pPr marL="508000" indent="-508000" eaLnBrk="1" hangingPunct="1">
              <a:lnSpc>
                <a:spcPct val="70000"/>
              </a:lnSpc>
              <a:defRPr/>
            </a:pPr>
            <a:r>
              <a:rPr lang="en-US" sz="2000" dirty="0" smtClean="0">
                <a:latin typeface="Arial"/>
                <a:cs typeface="Arial"/>
              </a:rPr>
              <a:t>Partner with artists with disabilities to co-teach art in cultural spaces? </a:t>
            </a:r>
          </a:p>
          <a:p>
            <a:pPr marL="508000" indent="-508000" eaLnBrk="1" hangingPunct="1">
              <a:lnSpc>
                <a:spcPct val="70000"/>
              </a:lnSpc>
              <a:defRPr/>
            </a:pPr>
            <a:r>
              <a:rPr lang="en-US" sz="2000" dirty="0" smtClean="0">
                <a:latin typeface="Arial"/>
                <a:ea typeface="ＭＳ Ｐゴシック" charset="0"/>
                <a:cs typeface="Arial"/>
              </a:rPr>
              <a:t>Outreach to people with disabilities who are from immigrant, refugee or minority backgrounds? </a:t>
            </a:r>
            <a:endParaRPr lang="en-US" sz="2000" dirty="0">
              <a:latin typeface="Arial"/>
              <a:ea typeface="ＭＳ Ｐゴシック" charset="0"/>
              <a:cs typeface="Arial"/>
            </a:endParaRPr>
          </a:p>
          <a:p>
            <a:pPr marL="508000" indent="-508000" eaLnBrk="1" hangingPunct="1">
              <a:lnSpc>
                <a:spcPct val="70000"/>
              </a:lnSpc>
              <a:defRPr/>
            </a:pPr>
            <a:r>
              <a:rPr lang="en-US" sz="2000" dirty="0" smtClean="0">
                <a:latin typeface="Arial"/>
                <a:ea typeface="ＭＳ Ｐゴシック" charset="0"/>
                <a:cs typeface="Arial"/>
              </a:rPr>
              <a:t>Engage people with disabilities as event participants, board members, consultants or employees?</a:t>
            </a:r>
          </a:p>
          <a:p>
            <a:pPr marL="508000" indent="-508000" eaLnBrk="1" hangingPunct="1">
              <a:lnSpc>
                <a:spcPct val="70000"/>
              </a:lnSpc>
              <a:defRPr/>
            </a:pPr>
            <a:r>
              <a:rPr lang="en-US" sz="2000" dirty="0" smtClean="0">
                <a:latin typeface="Arial"/>
                <a:ea typeface="ＭＳ Ｐゴシック" charset="0"/>
                <a:cs typeface="Arial"/>
              </a:rPr>
              <a:t>Ensure that your cultural spaces are accessible?</a:t>
            </a:r>
          </a:p>
          <a:p>
            <a:pPr marL="508000" indent="-508000" eaLnBrk="1" hangingPunct="1">
              <a:lnSpc>
                <a:spcPct val="70000"/>
              </a:lnSpc>
              <a:defRPr/>
            </a:pPr>
            <a:endParaRPr lang="en-US" sz="2000" dirty="0">
              <a:solidFill>
                <a:srgbClr val="FF0000"/>
              </a:solidFill>
              <a:latin typeface="Arial"/>
              <a:cs typeface="Arial"/>
            </a:endParaRPr>
          </a:p>
          <a:p>
            <a:pPr marL="0" indent="0" eaLnBrk="1" hangingPunct="1">
              <a:lnSpc>
                <a:spcPct val="70000"/>
              </a:lnSpc>
              <a:buFont typeface="Arial" charset="0"/>
              <a:buNone/>
              <a:defRPr/>
            </a:pPr>
            <a:r>
              <a:rPr lang="en-US" sz="2000" dirty="0" smtClean="0">
                <a:solidFill>
                  <a:srgbClr val="FF0000"/>
                </a:solidFill>
                <a:latin typeface="Arial"/>
                <a:cs typeface="Arial"/>
              </a:rPr>
              <a:t>Disabled </a:t>
            </a:r>
            <a:r>
              <a:rPr lang="en-US" sz="2000" dirty="0">
                <a:solidFill>
                  <a:srgbClr val="FF0000"/>
                </a:solidFill>
                <a:latin typeface="Arial"/>
                <a:cs typeface="Arial"/>
              </a:rPr>
              <a:t>individuals of </a:t>
            </a:r>
            <a:r>
              <a:rPr lang="en-US" sz="2000" dirty="0" smtClean="0">
                <a:solidFill>
                  <a:srgbClr val="FF0000"/>
                </a:solidFill>
                <a:latin typeface="Arial"/>
                <a:cs typeface="Arial"/>
              </a:rPr>
              <a:t>such </a:t>
            </a:r>
            <a:r>
              <a:rPr lang="en-US" sz="2000" dirty="0">
                <a:solidFill>
                  <a:srgbClr val="FF0000"/>
                </a:solidFill>
                <a:latin typeface="Arial"/>
                <a:cs typeface="Arial"/>
              </a:rPr>
              <a:t>groups </a:t>
            </a:r>
            <a:r>
              <a:rPr lang="en-US" sz="2000" dirty="0" smtClean="0">
                <a:solidFill>
                  <a:srgbClr val="FF0000"/>
                </a:solidFill>
                <a:latin typeface="Arial"/>
                <a:cs typeface="Arial"/>
              </a:rPr>
              <a:t>can offer a unique perspective </a:t>
            </a:r>
            <a:r>
              <a:rPr lang="en-US" sz="2000" dirty="0">
                <a:solidFill>
                  <a:srgbClr val="FF0000"/>
                </a:solidFill>
                <a:latin typeface="Arial"/>
                <a:cs typeface="Arial"/>
              </a:rPr>
              <a:t>to </a:t>
            </a:r>
            <a:r>
              <a:rPr lang="en-US" sz="2000" dirty="0" smtClean="0">
                <a:solidFill>
                  <a:srgbClr val="FF0000"/>
                </a:solidFill>
                <a:latin typeface="Arial"/>
                <a:cs typeface="Arial"/>
              </a:rPr>
              <a:t>our work but often are an untapped resource.</a:t>
            </a:r>
            <a:endParaRPr lang="en-US" sz="2000" dirty="0">
              <a:latin typeface="Arial"/>
              <a:ea typeface="ＭＳ Ｐゴシック" charset="0"/>
              <a:cs typeface="Arial"/>
            </a:endParaRPr>
          </a:p>
          <a:p>
            <a:pPr marL="508000" indent="-508000" eaLnBrk="1" hangingPunct="1">
              <a:lnSpc>
                <a:spcPct val="70000"/>
              </a:lnSpc>
              <a:defRPr/>
            </a:pPr>
            <a:endParaRPr lang="en-US" sz="2000" dirty="0" smtClean="0">
              <a:latin typeface="Arial"/>
              <a:ea typeface="ＭＳ Ｐゴシック" charset="0"/>
              <a:cs typeface="Arial"/>
            </a:endParaRPr>
          </a:p>
        </p:txBody>
      </p:sp>
      <p:sp>
        <p:nvSpPr>
          <p:cNvPr id="24578" name="Title 1"/>
          <p:cNvSpPr txBox="1">
            <a:spLocks/>
          </p:cNvSpPr>
          <p:nvPr/>
        </p:nvSpPr>
        <p:spPr bwMode="auto">
          <a:xfrm>
            <a:off x="-237065" y="277813"/>
            <a:ext cx="1312333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3600" b="1" dirty="0" smtClean="0">
                <a:solidFill>
                  <a:schemeClr val="bg1"/>
                </a:solidFill>
                <a:latin typeface="Arial Black" charset="0"/>
                <a:cs typeface="Arial Black" charset="0"/>
              </a:rPr>
              <a:t>How Do You Currently Use Outreach? </a:t>
            </a:r>
            <a:endParaRPr lang="en-US" sz="3600" b="1" dirty="0">
              <a:solidFill>
                <a:schemeClr val="bg1"/>
              </a:solidFill>
              <a:latin typeface="Arial Black" charset="0"/>
              <a:cs typeface="Arial Black" charset="0"/>
            </a:endParaRPr>
          </a:p>
        </p:txBody>
      </p:sp>
      <p:pic>
        <p:nvPicPr>
          <p:cNvPr id="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915323" y="4079939"/>
            <a:ext cx="1991511" cy="259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3629" y="4101605"/>
            <a:ext cx="2278979" cy="2616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7701" y="4142382"/>
            <a:ext cx="2566379" cy="2542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25488" y="601673"/>
            <a:ext cx="10628312" cy="1004887"/>
          </a:xfrm>
        </p:spPr>
        <p:txBody>
          <a:bodyPr/>
          <a:lstStyle/>
          <a:p>
            <a:pPr algn="ctr" eaLnBrk="1" hangingPunct="1"/>
            <a:r>
              <a:rPr lang="en-US" sz="4000" b="1" dirty="0" smtClean="0">
                <a:solidFill>
                  <a:schemeClr val="bg1"/>
                </a:solidFill>
                <a:latin typeface="Arial"/>
                <a:ea typeface="MS PGothic" charset="0"/>
                <a:cs typeface="Arial"/>
              </a:rPr>
              <a:t>The Challenges and Opportunities to Diversify Cultural Spaces </a:t>
            </a:r>
            <a:r>
              <a:rPr lang="en-US" sz="4000" b="1" dirty="0">
                <a:solidFill>
                  <a:schemeClr val="bg1"/>
                </a:solidFill>
                <a:latin typeface="Arial"/>
                <a:ea typeface="MS PGothic" charset="0"/>
                <a:cs typeface="Arial"/>
              </a:rPr>
              <a:t/>
            </a:r>
            <a:br>
              <a:rPr lang="en-US" sz="4000" b="1" dirty="0">
                <a:solidFill>
                  <a:schemeClr val="bg1"/>
                </a:solidFill>
                <a:latin typeface="Arial"/>
                <a:ea typeface="MS PGothic" charset="0"/>
                <a:cs typeface="Arial"/>
              </a:rPr>
            </a:br>
            <a:endParaRPr lang="en-US" sz="4000" b="1" dirty="0">
              <a:solidFill>
                <a:schemeClr val="bg1"/>
              </a:solidFill>
              <a:latin typeface="Arial"/>
              <a:ea typeface="MS PGothic" charset="0"/>
              <a:cs typeface="Arial"/>
            </a:endParaRPr>
          </a:p>
        </p:txBody>
      </p:sp>
      <p:sp>
        <p:nvSpPr>
          <p:cNvPr id="3" name="Content Placeholder 2"/>
          <p:cNvSpPr>
            <a:spLocks noGrp="1"/>
          </p:cNvSpPr>
          <p:nvPr>
            <p:ph idx="1"/>
          </p:nvPr>
        </p:nvSpPr>
        <p:spPr>
          <a:xfrm>
            <a:off x="423870" y="2338398"/>
            <a:ext cx="11031537" cy="5032375"/>
          </a:xfrm>
        </p:spPr>
        <p:txBody>
          <a:bodyPr rtlCol="0">
            <a:normAutofit/>
          </a:bodyPr>
          <a:lstStyle/>
          <a:p>
            <a:pPr marL="0" indent="0" eaLnBrk="1" hangingPunct="1">
              <a:lnSpc>
                <a:spcPct val="70000"/>
              </a:lnSpc>
              <a:buFont typeface="Arial" charset="0"/>
              <a:buNone/>
              <a:defRPr/>
            </a:pPr>
            <a:endParaRPr lang="en-US" sz="2000" b="1" dirty="0">
              <a:latin typeface="Arial" charset="0"/>
              <a:ea typeface="MS PGothic" charset="0"/>
              <a:cs typeface="Arial" charset="0"/>
            </a:endParaRPr>
          </a:p>
          <a:p>
            <a:pPr marL="0" indent="0" eaLnBrk="1" hangingPunct="1">
              <a:lnSpc>
                <a:spcPct val="70000"/>
              </a:lnSpc>
              <a:buFont typeface="Arial" charset="0"/>
              <a:buNone/>
              <a:defRPr/>
            </a:pPr>
            <a:endParaRPr lang="en-US" sz="2000" dirty="0" smtClean="0">
              <a:latin typeface="Arial" charset="0"/>
              <a:ea typeface="MS PGothic" charset="0"/>
              <a:cs typeface="Arial" charset="0"/>
            </a:endParaRPr>
          </a:p>
          <a:p>
            <a:pPr eaLnBrk="1" hangingPunct="1">
              <a:lnSpc>
                <a:spcPct val="70000"/>
              </a:lnSpc>
              <a:defRPr/>
            </a:pPr>
            <a:r>
              <a:rPr lang="en-US" sz="2000" dirty="0" smtClean="0">
                <a:latin typeface="Arial" charset="0"/>
                <a:ea typeface="MS PGothic" charset="0"/>
                <a:cs typeface="Arial" charset="0"/>
              </a:rPr>
              <a:t>People with disabilities are often less likely than others to attend various art events and cultural spaces</a:t>
            </a:r>
          </a:p>
          <a:p>
            <a:pPr eaLnBrk="1" hangingPunct="1">
              <a:lnSpc>
                <a:spcPct val="70000"/>
              </a:lnSpc>
              <a:defRPr/>
            </a:pPr>
            <a:endParaRPr lang="en-US" sz="2000" dirty="0">
              <a:latin typeface="Arial" charset="0"/>
              <a:ea typeface="MS PGothic" charset="0"/>
              <a:cs typeface="Arial" charset="0"/>
            </a:endParaRPr>
          </a:p>
          <a:p>
            <a:pPr eaLnBrk="1" hangingPunct="1">
              <a:lnSpc>
                <a:spcPct val="70000"/>
              </a:lnSpc>
              <a:defRPr/>
            </a:pPr>
            <a:r>
              <a:rPr lang="en-US" sz="2000" dirty="0" smtClean="0">
                <a:latin typeface="Arial"/>
                <a:ea typeface="MS PGothic" charset="0"/>
                <a:cs typeface="Arial"/>
              </a:rPr>
              <a:t> Many cultural spaces do not </a:t>
            </a:r>
            <a:r>
              <a:rPr lang="en-US" sz="2000" dirty="0">
                <a:latin typeface="Arial"/>
                <a:ea typeface="MS PGothic" charset="0"/>
                <a:cs typeface="Arial"/>
              </a:rPr>
              <a:t>adequately </a:t>
            </a:r>
            <a:r>
              <a:rPr lang="en-US" sz="2000" dirty="0" smtClean="0">
                <a:latin typeface="Arial"/>
                <a:ea typeface="MS PGothic" charset="0"/>
                <a:cs typeface="Arial"/>
              </a:rPr>
              <a:t>engage people </a:t>
            </a:r>
            <a:r>
              <a:rPr lang="en-US" sz="2000" dirty="0">
                <a:latin typeface="Arial"/>
                <a:ea typeface="MS PGothic" charset="0"/>
                <a:cs typeface="Arial"/>
              </a:rPr>
              <a:t>with disabilities from </a:t>
            </a:r>
            <a:r>
              <a:rPr lang="en-US" sz="2000" dirty="0" smtClean="0">
                <a:latin typeface="Arial"/>
                <a:ea typeface="MS PGothic" charset="0"/>
                <a:cs typeface="Arial"/>
              </a:rPr>
              <a:t>minority/immigrant populations</a:t>
            </a:r>
          </a:p>
          <a:p>
            <a:pPr eaLnBrk="1" hangingPunct="1">
              <a:lnSpc>
                <a:spcPct val="70000"/>
              </a:lnSpc>
              <a:defRPr/>
            </a:pPr>
            <a:endParaRPr lang="en-US" sz="2000" dirty="0" smtClean="0">
              <a:latin typeface="Arial"/>
              <a:ea typeface="MS PGothic" charset="0"/>
              <a:cs typeface="Arial"/>
            </a:endParaRPr>
          </a:p>
          <a:p>
            <a:pPr eaLnBrk="1" hangingPunct="1">
              <a:lnSpc>
                <a:spcPct val="70000"/>
              </a:lnSpc>
              <a:defRPr/>
            </a:pPr>
            <a:r>
              <a:rPr lang="en-US" sz="2000" dirty="0" smtClean="0">
                <a:latin typeface="Arial" charset="0"/>
                <a:ea typeface="MS PGothic" charset="0"/>
                <a:cs typeface="Arial" charset="0"/>
              </a:rPr>
              <a:t>Accessible </a:t>
            </a:r>
            <a:r>
              <a:rPr lang="en-US" sz="2000" dirty="0">
                <a:latin typeface="Arial" charset="0"/>
                <a:ea typeface="MS PGothic" charset="0"/>
                <a:cs typeface="Arial" charset="0"/>
              </a:rPr>
              <a:t>materials and </a:t>
            </a:r>
            <a:r>
              <a:rPr lang="en-US" sz="2000" dirty="0" smtClean="0">
                <a:latin typeface="Arial" charset="0"/>
                <a:ea typeface="MS PGothic" charset="0"/>
                <a:cs typeface="Arial" charset="0"/>
              </a:rPr>
              <a:t>outreach </a:t>
            </a:r>
            <a:r>
              <a:rPr lang="en-US" sz="2000" dirty="0">
                <a:latin typeface="Arial" charset="0"/>
                <a:ea typeface="MS PGothic" charset="0"/>
                <a:cs typeface="Arial" charset="0"/>
              </a:rPr>
              <a:t>strategies </a:t>
            </a:r>
            <a:r>
              <a:rPr lang="en-US" sz="2000" dirty="0" smtClean="0">
                <a:latin typeface="Arial" charset="0"/>
                <a:ea typeface="MS PGothic" charset="0"/>
                <a:cs typeface="Arial" charset="0"/>
              </a:rPr>
              <a:t>can be developed that are </a:t>
            </a:r>
            <a:r>
              <a:rPr lang="en-US" sz="2000" dirty="0">
                <a:latin typeface="Arial" charset="0"/>
                <a:ea typeface="MS PGothic" charset="0"/>
                <a:cs typeface="Arial" charset="0"/>
              </a:rPr>
              <a:t>sensitive </a:t>
            </a:r>
            <a:r>
              <a:rPr lang="en-US" sz="2000" dirty="0" smtClean="0">
                <a:latin typeface="Arial" charset="0"/>
                <a:ea typeface="MS PGothic" charset="0"/>
                <a:cs typeface="Arial" charset="0"/>
              </a:rPr>
              <a:t>to people with disabilities</a:t>
            </a:r>
            <a:endParaRPr lang="en-US" sz="2000" dirty="0">
              <a:latin typeface="Arial"/>
              <a:ea typeface="MS PGothic" charset="0"/>
              <a:cs typeface="Arial"/>
            </a:endParaRPr>
          </a:p>
          <a:p>
            <a:pPr eaLnBrk="1" hangingPunct="1">
              <a:lnSpc>
                <a:spcPct val="70000"/>
              </a:lnSpc>
              <a:defRPr/>
            </a:pPr>
            <a:endParaRPr lang="en-US" sz="2000" dirty="0" smtClean="0">
              <a:solidFill>
                <a:srgbClr val="FF0000"/>
              </a:solidFill>
              <a:latin typeface="Arial"/>
              <a:ea typeface="MS PGothic" charset="0"/>
              <a:cs typeface="Arial"/>
            </a:endParaRPr>
          </a:p>
          <a:p>
            <a:pPr marL="0" indent="0" eaLnBrk="1" hangingPunct="1">
              <a:lnSpc>
                <a:spcPct val="70000"/>
              </a:lnSpc>
              <a:buFont typeface="Arial" charset="0"/>
              <a:buNone/>
              <a:defRPr/>
            </a:pPr>
            <a:r>
              <a:rPr lang="en-US" sz="2000" dirty="0" smtClean="0">
                <a:solidFill>
                  <a:srgbClr val="FF0000"/>
                </a:solidFill>
                <a:latin typeface="Arial"/>
                <a:cs typeface="Arial"/>
              </a:rPr>
              <a:t>We are working to change these shortcomings by finding ways to partner with people with disabilities and thereby expand inclusionary practices</a:t>
            </a:r>
            <a:r>
              <a:rPr lang="en-US" sz="2000" dirty="0" smtClean="0">
                <a:ea typeface="+mn-ea"/>
                <a:cs typeface="+mn-cs"/>
              </a:rPr>
              <a:t>				</a:t>
            </a:r>
            <a:endParaRPr lang="en-US" sz="2000" i="1" dirty="0">
              <a:solidFill>
                <a:srgbClr val="DE8E4A"/>
              </a:solidFill>
              <a:ea typeface="+mn-ea"/>
              <a:cs typeface="+mn-cs"/>
            </a:endParaRPr>
          </a:p>
          <a:p>
            <a:pPr marL="0" indent="0" eaLnBrk="1" fontAlgn="auto" hangingPunct="1">
              <a:lnSpc>
                <a:spcPct val="50000"/>
              </a:lnSpc>
              <a:spcAft>
                <a:spcPts val="0"/>
              </a:spcAft>
              <a:buFont typeface="Arial" panose="020B0604020202020204" pitchFamily="34" charset="0"/>
              <a:buNone/>
              <a:defRPr/>
            </a:pPr>
            <a:endParaRPr lang="en-US" dirty="0">
              <a:ea typeface="+mn-ea"/>
              <a:cs typeface="+mn-cs"/>
            </a:endParaRPr>
          </a:p>
        </p:txBody>
      </p:sp>
      <p:pic>
        <p:nvPicPr>
          <p:cNvPr id="27651"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5407" y="1608148"/>
            <a:ext cx="16684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4137" y="1589088"/>
            <a:ext cx="1695451"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a:xfrm>
            <a:off x="439743" y="1617663"/>
            <a:ext cx="11752263" cy="4876800"/>
          </a:xfrm>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ormAutofit fontScale="92500" lnSpcReduction="20000"/>
          </a:bodyPr>
          <a:lstStyle>
            <a:lvl1pPr marL="215900" indent="-2159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indent="0">
              <a:buNone/>
              <a:defRPr/>
            </a:pPr>
            <a:r>
              <a:rPr lang="en-US" sz="2100" b="1" dirty="0" smtClean="0">
                <a:solidFill>
                  <a:schemeClr val="bg1"/>
                </a:solidFill>
                <a:latin typeface="Arial"/>
                <a:ea typeface="MS PGothic" charset="0"/>
                <a:cs typeface="Arial"/>
              </a:rPr>
              <a:t>AND </a:t>
            </a:r>
            <a:r>
              <a:rPr lang="en-US" sz="2100" b="1" dirty="0">
                <a:solidFill>
                  <a:schemeClr val="bg1"/>
                </a:solidFill>
                <a:latin typeface="Arial"/>
                <a:ea typeface="MS PGothic" charset="0"/>
                <a:cs typeface="Arial"/>
              </a:rPr>
              <a:t>UNDER-TAPPED GROUP</a:t>
            </a:r>
            <a:endParaRPr lang="en-US" sz="2100" dirty="0" smtClean="0">
              <a:latin typeface="Arial"/>
              <a:cs typeface="Arial"/>
            </a:endParaRPr>
          </a:p>
          <a:p>
            <a:pPr>
              <a:defRPr/>
            </a:pPr>
            <a:r>
              <a:rPr lang="en-US" sz="2600" dirty="0" smtClean="0">
                <a:solidFill>
                  <a:schemeClr val="tx1"/>
                </a:solidFill>
                <a:latin typeface="Arial"/>
                <a:cs typeface="Arial"/>
              </a:rPr>
              <a:t>Of the 20% of adults with disabilities in the U.S., almost 1 in 5 are potential customers for disability-friendly businesses, including various art venues </a:t>
            </a:r>
          </a:p>
          <a:p>
            <a:pPr>
              <a:defRPr/>
            </a:pPr>
            <a:r>
              <a:rPr lang="en-US" sz="2600" dirty="0" smtClean="0">
                <a:latin typeface="Arial"/>
                <a:cs typeface="Arial"/>
              </a:rPr>
              <a:t>People with disabilities are a large and growing market, with $175 billion in discretionary spending </a:t>
            </a:r>
          </a:p>
          <a:p>
            <a:pPr>
              <a:defRPr/>
            </a:pPr>
            <a:r>
              <a:rPr lang="en-US" sz="2600" dirty="0" smtClean="0">
                <a:latin typeface="Arial"/>
                <a:cs typeface="Arial"/>
              </a:rPr>
              <a:t>Studies suggest that people with disabilities dine out at least once a week, spending about $35 billion per year </a:t>
            </a:r>
          </a:p>
          <a:p>
            <a:pPr>
              <a:defRPr/>
            </a:pPr>
            <a:r>
              <a:rPr lang="en-US" sz="2600" dirty="0" smtClean="0">
                <a:latin typeface="Arial"/>
                <a:cs typeface="Arial"/>
              </a:rPr>
              <a:t>Travelers </a:t>
            </a:r>
            <a:r>
              <a:rPr lang="en-US" sz="2600" dirty="0">
                <a:latin typeface="Arial"/>
                <a:cs typeface="Arial"/>
              </a:rPr>
              <a:t>with disabilities spend over $13.6 billion </a:t>
            </a:r>
            <a:r>
              <a:rPr lang="en-US" sz="2600" dirty="0" smtClean="0">
                <a:latin typeface="Arial"/>
                <a:cs typeface="Arial"/>
              </a:rPr>
              <a:t>annually </a:t>
            </a:r>
          </a:p>
          <a:p>
            <a:pPr marL="0" indent="0">
              <a:buFont typeface="Arial" charset="0"/>
              <a:buNone/>
              <a:defRPr/>
            </a:pPr>
            <a:r>
              <a:rPr lang="en-US" sz="2600" i="1" dirty="0" smtClean="0"/>
              <a:t>								   </a:t>
            </a:r>
            <a:r>
              <a:rPr lang="en-US" sz="1600" i="1" dirty="0" smtClean="0"/>
              <a:t>Source</a:t>
            </a:r>
            <a:r>
              <a:rPr lang="en-US" sz="1600" i="1" dirty="0"/>
              <a:t>: </a:t>
            </a:r>
            <a:r>
              <a:rPr lang="en-US" sz="1600" i="1" dirty="0" smtClean="0"/>
              <a:t>ACS, 2004, U.S</a:t>
            </a:r>
            <a:r>
              <a:rPr lang="en-US" sz="1600" i="1" dirty="0"/>
              <a:t>. Department of Justice, </a:t>
            </a:r>
            <a:r>
              <a:rPr lang="en-US" sz="1600" i="1" dirty="0" smtClean="0"/>
              <a:t>Expanding </a:t>
            </a:r>
            <a:r>
              <a:rPr lang="en-US" sz="1600" i="1" dirty="0"/>
              <a:t>your Market...Customers with </a:t>
            </a:r>
            <a:r>
              <a:rPr lang="en-US" sz="1600" i="1" dirty="0" smtClean="0"/>
              <a:t>Disabilities </a:t>
            </a:r>
            <a:endParaRPr lang="en-US" sz="1600" i="1" dirty="0"/>
          </a:p>
          <a:p>
            <a:pPr marL="0" indent="0">
              <a:buFont typeface="Arial" charset="0"/>
              <a:buNone/>
              <a:defRPr/>
            </a:pPr>
            <a:endParaRPr lang="en-US" sz="3200" dirty="0" smtClean="0"/>
          </a:p>
          <a:p>
            <a:pPr marL="0" indent="0">
              <a:buFont typeface="Arial" charset="0"/>
              <a:buNone/>
              <a:defRPr/>
            </a:pPr>
            <a:r>
              <a:rPr lang="en-US" sz="3200" dirty="0" smtClean="0">
                <a:solidFill>
                  <a:srgbClr val="FF0000"/>
                </a:solidFill>
              </a:rPr>
              <a:t>Bottom line: </a:t>
            </a:r>
            <a:r>
              <a:rPr lang="en-US" sz="3200" dirty="0" smtClean="0"/>
              <a:t>Art venues can enhance their success by integrating </a:t>
            </a:r>
            <a:r>
              <a:rPr lang="en-US" sz="3200" dirty="0"/>
              <a:t>people with disabilities </a:t>
            </a:r>
            <a:r>
              <a:rPr lang="en-US" sz="3200" dirty="0" smtClean="0"/>
              <a:t>into their organization whether as patrons or staff</a:t>
            </a:r>
            <a:r>
              <a:rPr lang="en-US" sz="2200" i="1" dirty="0" smtClean="0"/>
              <a:t>								</a:t>
            </a:r>
            <a:r>
              <a:rPr lang="en-US" sz="1600" i="1" dirty="0" smtClean="0"/>
              <a:t>Source</a:t>
            </a:r>
            <a:r>
              <a:rPr lang="en-US" sz="1600" i="1" dirty="0"/>
              <a:t>: Solutions Marketing Group, USBLN National Conference, November 2005 Pittsburgh, PA </a:t>
            </a:r>
            <a:endParaRPr lang="en-US" sz="1600" dirty="0"/>
          </a:p>
        </p:txBody>
      </p:sp>
      <p:sp>
        <p:nvSpPr>
          <p:cNvPr id="26627" name="Title 2"/>
          <p:cNvSpPr>
            <a:spLocks noGrp="1"/>
          </p:cNvSpPr>
          <p:nvPr>
            <p:ph type="title"/>
          </p:nvPr>
        </p:nvSpPr>
        <p:spPr>
          <a:xfrm>
            <a:off x="-203200" y="195263"/>
            <a:ext cx="12395200" cy="1325562"/>
          </a:xfrm>
        </p:spPr>
        <p:txBody>
          <a:bodyPr/>
          <a:lstStyle/>
          <a:p>
            <a:pPr algn="ctr"/>
            <a:r>
              <a:rPr lang="en-US" sz="3600" b="1" dirty="0" smtClean="0">
                <a:solidFill>
                  <a:schemeClr val="bg1"/>
                </a:solidFill>
                <a:latin typeface="Arial Black" charset="0"/>
                <a:ea typeface="MS PGothic" charset="0"/>
                <a:cs typeface="Arial Black" charset="0"/>
              </a:rPr>
              <a:t> The Value of Engaging People With Disabilities</a:t>
            </a:r>
            <a:endParaRPr lang="en-US" sz="3600" dirty="0">
              <a:latin typeface="Arial Black" charset="0"/>
              <a:ea typeface="MS PGothic" charset="0"/>
              <a:cs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121"/>
          <p:cNvSpPr/>
          <p:nvPr/>
        </p:nvSpPr>
        <p:spPr>
          <a:xfrm>
            <a:off x="10948988" y="3924300"/>
            <a:ext cx="0" cy="331788"/>
          </a:xfrm>
          <a:prstGeom prst="line">
            <a:avLst/>
          </a:prstGeom>
          <a:ln>
            <a:solidFill/>
            <a:round/>
          </a:ln>
        </p:spPr>
        <p:txBody>
          <a:bodyPr lIns="45719" rIns="45719"/>
          <a:lstStyle/>
          <a:p>
            <a:pPr eaLnBrk="1" hangingPunct="1">
              <a:defRPr sz="1200">
                <a:latin typeface="+mn-lt"/>
                <a:ea typeface="+mn-ea"/>
                <a:cs typeface="+mn-cs"/>
                <a:sym typeface="Helvetica"/>
              </a:defRPr>
            </a:pPr>
            <a:endParaRPr sz="1200">
              <a:latin typeface="+mn-lt"/>
              <a:ea typeface="+mn-ea"/>
              <a:cs typeface="+mn-cs"/>
              <a:sym typeface="Helvetica"/>
            </a:endParaRPr>
          </a:p>
        </p:txBody>
      </p:sp>
      <p:grpSp>
        <p:nvGrpSpPr>
          <p:cNvPr id="33794" name="Group 125"/>
          <p:cNvGrpSpPr>
            <a:grpSpLocks/>
          </p:cNvGrpSpPr>
          <p:nvPr/>
        </p:nvGrpSpPr>
        <p:grpSpPr bwMode="auto">
          <a:xfrm>
            <a:off x="6326189" y="3789363"/>
            <a:ext cx="4337051" cy="412750"/>
            <a:chOff x="-1" y="-70564"/>
            <a:chExt cx="4337508" cy="411581"/>
          </a:xfrm>
        </p:grpSpPr>
        <p:sp>
          <p:nvSpPr>
            <p:cNvPr id="33800"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33801"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33795" name="Title 1"/>
          <p:cNvSpPr txBox="1">
            <a:spLocks/>
          </p:cNvSpPr>
          <p:nvPr/>
        </p:nvSpPr>
        <p:spPr bwMode="auto">
          <a:xfrm>
            <a:off x="-665162" y="2552700"/>
            <a:ext cx="573087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33796" name="Title 1"/>
          <p:cNvSpPr>
            <a:spLocks noGrp="1"/>
          </p:cNvSpPr>
          <p:nvPr>
            <p:ph type="title"/>
          </p:nvPr>
        </p:nvSpPr>
        <p:spPr>
          <a:xfrm>
            <a:off x="838200" y="2125663"/>
            <a:ext cx="10515600" cy="1325562"/>
          </a:xfrm>
        </p:spPr>
        <p:txBody>
          <a:bodyPr/>
          <a:lstStyle/>
          <a:p>
            <a:endParaRPr lang="en-US" dirty="0">
              <a:latin typeface="Calibri Light" charset="0"/>
              <a:ea typeface="MS PGothic" charset="0"/>
            </a:endParaRPr>
          </a:p>
        </p:txBody>
      </p:sp>
      <p:sp>
        <p:nvSpPr>
          <p:cNvPr id="10" name="Rectangle 9"/>
          <p:cNvSpPr/>
          <p:nvPr/>
        </p:nvSpPr>
        <p:spPr>
          <a:xfrm>
            <a:off x="-1592264" y="1954223"/>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3798" name="Title 1"/>
          <p:cNvSpPr txBox="1">
            <a:spLocks/>
          </p:cNvSpPr>
          <p:nvPr/>
        </p:nvSpPr>
        <p:spPr bwMode="auto">
          <a:xfrm>
            <a:off x="-993775" y="2289175"/>
            <a:ext cx="14274800" cy="1270000"/>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5400" b="1" dirty="0">
                <a:solidFill>
                  <a:schemeClr val="bg1"/>
                </a:solidFill>
                <a:latin typeface="Arial" charset="0"/>
                <a:cs typeface="Arial" charset="0"/>
              </a:rPr>
              <a:t>Today’s </a:t>
            </a:r>
            <a:r>
              <a:rPr lang="en-US" sz="5400" b="1" dirty="0" smtClean="0">
                <a:solidFill>
                  <a:schemeClr val="bg1"/>
                </a:solidFill>
                <a:latin typeface="Arial" charset="0"/>
                <a:cs typeface="Arial" charset="0"/>
              </a:rPr>
              <a:t>Key </a:t>
            </a:r>
            <a:r>
              <a:rPr lang="en-US" sz="5400" b="1" dirty="0">
                <a:solidFill>
                  <a:schemeClr val="bg1"/>
                </a:solidFill>
                <a:latin typeface="Arial" charset="0"/>
                <a:cs typeface="Arial" charset="0"/>
              </a:rPr>
              <a:t>Question</a:t>
            </a:r>
          </a:p>
        </p:txBody>
      </p:sp>
      <p:sp>
        <p:nvSpPr>
          <p:cNvPr id="32775" name="Rectangle 1"/>
          <p:cNvSpPr>
            <a:spLocks noChangeArrowheads="1"/>
          </p:cNvSpPr>
          <p:nvPr/>
        </p:nvSpPr>
        <p:spPr bwMode="auto">
          <a:xfrm>
            <a:off x="863607" y="3695706"/>
            <a:ext cx="10939463" cy="168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700"/>
              </a:spcBef>
              <a:buSzPct val="45000"/>
              <a:buFont typeface="Arial" charset="0"/>
              <a:buNone/>
              <a:defRPr/>
            </a:pPr>
            <a:r>
              <a:rPr lang="en-US" sz="2000" dirty="0">
                <a:latin typeface="Arial" charset="0"/>
                <a:cs typeface="Arial" charset="0"/>
              </a:rPr>
              <a:t>    </a:t>
            </a:r>
            <a:endParaRPr lang="en-US" sz="1050" dirty="0">
              <a:latin typeface="Calibri" panose="020F0502020204030204" pitchFamily="34" charset="0"/>
              <a:cs typeface="Arial"/>
            </a:endParaRPr>
          </a:p>
          <a:p>
            <a:pPr algn="ctr">
              <a:spcBef>
                <a:spcPts val="700"/>
              </a:spcBef>
              <a:buSzPct val="45000"/>
              <a:buFont typeface="Arial" charset="0"/>
              <a:buNone/>
              <a:defRPr/>
            </a:pPr>
            <a:endParaRPr lang="en-US" sz="2400" b="1" dirty="0">
              <a:latin typeface="Arial"/>
              <a:cs typeface="Arial"/>
            </a:endParaRPr>
          </a:p>
          <a:p>
            <a:pPr algn="ctr">
              <a:spcBef>
                <a:spcPts val="700"/>
              </a:spcBef>
              <a:buSzPct val="45000"/>
              <a:buFont typeface="Arial" charset="0"/>
              <a:buNone/>
              <a:defRPr/>
            </a:pPr>
            <a:r>
              <a:rPr lang="en-US" sz="2400" b="1" dirty="0">
                <a:latin typeface="Arial"/>
                <a:cs typeface="Arial"/>
              </a:rPr>
              <a:t>How can we ensure that all Chicagoans with a disability are given opportunities to engage fully in the arts and cultural spaces?</a:t>
            </a:r>
            <a:endParaRPr lang="en-US" sz="2400" b="1" dirty="0">
              <a:latin typeface="Arial"/>
              <a:ea typeface="ＭＳ Ｐゴシック" charset="0"/>
              <a:cs typeface="Aria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9089" name="Title 1"/>
          <p:cNvSpPr>
            <a:spLocks noGrp="1"/>
          </p:cNvSpPr>
          <p:nvPr>
            <p:ph type="title" idx="4294967295"/>
          </p:nvPr>
        </p:nvSpPr>
        <p:spPr>
          <a:xfrm>
            <a:off x="0" y="-76977"/>
            <a:ext cx="12192000" cy="863600"/>
          </a:xfrm>
        </p:spPr>
        <p:txBody>
          <a:bodyPr rtlCol="0">
            <a:noAutofit/>
          </a:bodyPr>
          <a:lstStyle/>
          <a:p>
            <a:pPr algn="ctr" eaLnBrk="1" fontAlgn="auto" hangingPunct="1">
              <a:spcAft>
                <a:spcPts val="0"/>
              </a:spcAft>
              <a:defRPr/>
            </a:pPr>
            <a:r>
              <a:rPr lang="en-US" altLang="en-US" sz="2000" b="1" dirty="0" smtClean="0">
                <a:latin typeface="Arial Black"/>
                <a:ea typeface="+mj-ea"/>
                <a:cs typeface="Arial Black"/>
              </a:rPr>
              <a:t/>
            </a:r>
            <a:br>
              <a:rPr lang="en-US" altLang="en-US" sz="2000" b="1" dirty="0" smtClean="0">
                <a:latin typeface="Arial Black"/>
                <a:ea typeface="+mj-ea"/>
                <a:cs typeface="Arial Black"/>
              </a:rPr>
            </a:br>
            <a:r>
              <a:rPr lang="en-US" altLang="en-US" sz="2800" b="1" dirty="0" smtClean="0">
                <a:latin typeface="Arial Black"/>
                <a:ea typeface="+mj-ea"/>
                <a:cs typeface="Arial Black"/>
              </a:rPr>
              <a:t>Ten Outreach Strategies Being Used to </a:t>
            </a:r>
            <a:br>
              <a:rPr lang="en-US" altLang="en-US" sz="2800" b="1" dirty="0" smtClean="0">
                <a:latin typeface="Arial Black"/>
                <a:ea typeface="+mj-ea"/>
                <a:cs typeface="Arial Black"/>
              </a:rPr>
            </a:br>
            <a:r>
              <a:rPr lang="en-US" altLang="en-US" sz="2800" b="1" dirty="0" smtClean="0">
                <a:latin typeface="Arial Black"/>
                <a:ea typeface="+mj-ea"/>
                <a:cs typeface="Arial Black"/>
              </a:rPr>
              <a:t>Improve Participation of PWDs in Cultural Institutions</a:t>
            </a:r>
          </a:p>
        </p:txBody>
      </p:sp>
      <p:graphicFrame>
        <p:nvGraphicFramePr>
          <p:cNvPr id="36" name="Diagram 35"/>
          <p:cNvGraphicFramePr/>
          <p:nvPr>
            <p:extLst>
              <p:ext uri="{D42A27DB-BD31-4B8C-83A1-F6EECF244321}">
                <p14:modId xmlns:p14="http://schemas.microsoft.com/office/powerpoint/2010/main" val="2825494455"/>
              </p:ext>
            </p:extLst>
          </p:nvPr>
        </p:nvGraphicFramePr>
        <p:xfrm>
          <a:off x="1135261" y="1077652"/>
          <a:ext cx="10352583" cy="56263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8" name="Straight Arrow Connector 37"/>
          <p:cNvCxnSpPr/>
          <p:nvPr/>
        </p:nvCxnSpPr>
        <p:spPr>
          <a:xfrm flipV="1">
            <a:off x="6042508" y="2052831"/>
            <a:ext cx="0" cy="1719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100235" y="2443168"/>
            <a:ext cx="1282700" cy="1296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127751" y="3227388"/>
            <a:ext cx="2527300" cy="498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282643" y="3745109"/>
            <a:ext cx="2491559" cy="546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6" idx="5"/>
          </p:cNvCxnSpPr>
          <p:nvPr/>
        </p:nvCxnSpPr>
        <p:spPr>
          <a:xfrm>
            <a:off x="6148917" y="3773493"/>
            <a:ext cx="1665816" cy="1330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063870" y="3967324"/>
            <a:ext cx="46567" cy="1814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115003" y="4067299"/>
            <a:ext cx="1780116" cy="1268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6" idx="6"/>
          </p:cNvCxnSpPr>
          <p:nvPr/>
        </p:nvCxnSpPr>
        <p:spPr>
          <a:xfrm flipH="1">
            <a:off x="3435352" y="3725863"/>
            <a:ext cx="2734733" cy="415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3435353" y="3116263"/>
            <a:ext cx="2664883" cy="595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4307418" y="2281243"/>
            <a:ext cx="1805516" cy="1430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6032500" y="3657605"/>
            <a:ext cx="137584" cy="1365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Oval 1"/>
          <p:cNvSpPr/>
          <p:nvPr/>
        </p:nvSpPr>
        <p:spPr>
          <a:xfrm>
            <a:off x="5214492" y="3098252"/>
            <a:ext cx="1544027" cy="115307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0607" name="TextBox 2"/>
          <p:cNvSpPr txBox="1">
            <a:spLocks noChangeArrowheads="1"/>
          </p:cNvSpPr>
          <p:nvPr/>
        </p:nvSpPr>
        <p:spPr bwMode="auto">
          <a:xfrm>
            <a:off x="4964349" y="3175223"/>
            <a:ext cx="207809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defRPr/>
            </a:pPr>
            <a:r>
              <a:rPr lang="en-US" altLang="en-US" sz="1200" b="1" dirty="0" smtClean="0">
                <a:latin typeface="+mn-lt"/>
                <a:cs typeface="+mn-cs"/>
              </a:rPr>
              <a:t>Increase</a:t>
            </a:r>
          </a:p>
          <a:p>
            <a:pPr algn="ctr">
              <a:defRPr/>
            </a:pPr>
            <a:r>
              <a:rPr lang="en-US" altLang="en-US" sz="1200" b="1" dirty="0" smtClean="0">
                <a:latin typeface="+mn-lt"/>
                <a:cs typeface="+mn-cs"/>
              </a:rPr>
              <a:t>Participation of</a:t>
            </a:r>
          </a:p>
          <a:p>
            <a:pPr algn="ctr">
              <a:defRPr/>
            </a:pPr>
            <a:r>
              <a:rPr lang="en-US" altLang="en-US" sz="1200" b="1" dirty="0" smtClean="0">
                <a:latin typeface="+mn-lt"/>
                <a:cs typeface="+mn-cs"/>
              </a:rPr>
              <a:t>PWDs</a:t>
            </a:r>
          </a:p>
          <a:p>
            <a:pPr algn="ctr">
              <a:defRPr/>
            </a:pPr>
            <a:r>
              <a:rPr lang="en-US" altLang="en-US" sz="1200" b="1" dirty="0" smtClean="0">
                <a:latin typeface="+mn-lt"/>
                <a:cs typeface="+mn-cs"/>
              </a:rPr>
              <a:t>In cultural venues</a:t>
            </a:r>
          </a:p>
          <a:p>
            <a:pPr algn="ctr">
              <a:defRPr/>
            </a:pPr>
            <a:endParaRPr lang="en-US" altLang="en-US" b="1" dirty="0" smtClean="0">
              <a:latin typeface="+mn-lt"/>
              <a:cs typeface="+mn-cs"/>
            </a:endParaRPr>
          </a:p>
        </p:txBody>
      </p:sp>
      <p:sp>
        <p:nvSpPr>
          <p:cNvPr id="3" name="TextBox 2"/>
          <p:cNvSpPr txBox="1"/>
          <p:nvPr/>
        </p:nvSpPr>
        <p:spPr>
          <a:xfrm>
            <a:off x="7485010" y="1193116"/>
            <a:ext cx="1173743" cy="954107"/>
          </a:xfrm>
          <a:prstGeom prst="rect">
            <a:avLst/>
          </a:prstGeom>
          <a:noFill/>
        </p:spPr>
        <p:txBody>
          <a:bodyPr wrap="square" rtlCol="0">
            <a:spAutoFit/>
          </a:bodyPr>
          <a:lstStyle/>
          <a:p>
            <a:pPr algn="ctr"/>
            <a:r>
              <a:rPr lang="en-US" sz="1400" b="1" dirty="0" smtClean="0"/>
              <a:t>1-Define and Characterize</a:t>
            </a:r>
          </a:p>
          <a:p>
            <a:pPr algn="ctr"/>
            <a:r>
              <a:rPr lang="en-US" sz="1400" b="1" dirty="0" smtClean="0"/>
              <a:t>Your Local community </a:t>
            </a:r>
            <a:endParaRPr lang="en-US" sz="1400" b="1" dirty="0"/>
          </a:p>
        </p:txBody>
      </p:sp>
      <p:grpSp>
        <p:nvGrpSpPr>
          <p:cNvPr id="18" name="Group 17"/>
          <p:cNvGrpSpPr/>
          <p:nvPr/>
        </p:nvGrpSpPr>
        <p:grpSpPr>
          <a:xfrm rot="16509406">
            <a:off x="7437009" y="5873466"/>
            <a:ext cx="195804" cy="429019"/>
            <a:chOff x="1651565" y="3920334"/>
            <a:chExt cx="163446" cy="358120"/>
          </a:xfrm>
        </p:grpSpPr>
        <p:sp>
          <p:nvSpPr>
            <p:cNvPr id="19" name="Left-Right Arrow 18"/>
            <p:cNvSpPr/>
            <p:nvPr/>
          </p:nvSpPr>
          <p:spPr>
            <a:xfrm rot="14649395">
              <a:off x="1554228" y="4017671"/>
              <a:ext cx="358120" cy="163446"/>
            </a:xfrm>
            <a:prstGeom prst="leftRightArrow">
              <a:avLst>
                <a:gd name="adj1" fmla="val 60000"/>
                <a:gd name="adj2" fmla="val 50000"/>
              </a:avLst>
            </a:prstGeom>
            <a:solidFill>
              <a:schemeClr val="accent1"/>
            </a:solidFill>
          </p:spPr>
          <p:style>
            <a:lnRef idx="0">
              <a:schemeClr val="accent1">
                <a:tint val="60000"/>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fontRef>
          </p:style>
        </p:sp>
        <p:sp>
          <p:nvSpPr>
            <p:cNvPr id="20" name="Left-Right Arrow 4"/>
            <p:cNvSpPr/>
            <p:nvPr/>
          </p:nvSpPr>
          <p:spPr>
            <a:xfrm rot="25449395">
              <a:off x="1603262" y="4050360"/>
              <a:ext cx="260052" cy="9806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2" name="Group 21"/>
          <p:cNvGrpSpPr/>
          <p:nvPr/>
        </p:nvGrpSpPr>
        <p:grpSpPr>
          <a:xfrm rot="18477515">
            <a:off x="4569724" y="5873752"/>
            <a:ext cx="177467" cy="388841"/>
            <a:chOff x="1651565" y="3920334"/>
            <a:chExt cx="163446" cy="358120"/>
          </a:xfrm>
        </p:grpSpPr>
        <p:sp>
          <p:nvSpPr>
            <p:cNvPr id="23" name="Left-Right Arrow 22"/>
            <p:cNvSpPr/>
            <p:nvPr/>
          </p:nvSpPr>
          <p:spPr>
            <a:xfrm rot="14649395">
              <a:off x="1554228" y="4017671"/>
              <a:ext cx="358120" cy="163446"/>
            </a:xfrm>
            <a:prstGeom prst="leftRightArrow">
              <a:avLst>
                <a:gd name="adj1" fmla="val 60000"/>
                <a:gd name="adj2" fmla="val 50000"/>
              </a:avLst>
            </a:prstGeom>
            <a:solidFill>
              <a:schemeClr val="accent1"/>
            </a:solidFill>
          </p:spPr>
          <p:style>
            <a:lnRef idx="0">
              <a:schemeClr val="accent1">
                <a:tint val="60000"/>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fontRef>
          </p:style>
        </p:sp>
        <p:sp>
          <p:nvSpPr>
            <p:cNvPr id="24" name="Left-Right Arrow 4"/>
            <p:cNvSpPr/>
            <p:nvPr/>
          </p:nvSpPr>
          <p:spPr>
            <a:xfrm rot="25449395">
              <a:off x="1603262" y="4050360"/>
              <a:ext cx="260052" cy="9806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5" name="Group 24"/>
          <p:cNvGrpSpPr/>
          <p:nvPr/>
        </p:nvGrpSpPr>
        <p:grpSpPr>
          <a:xfrm rot="1330053">
            <a:off x="8869193" y="1991180"/>
            <a:ext cx="377191" cy="185919"/>
            <a:chOff x="5606219" y="295689"/>
            <a:chExt cx="331598" cy="163446"/>
          </a:xfrm>
        </p:grpSpPr>
        <p:sp>
          <p:nvSpPr>
            <p:cNvPr id="26" name="Left-Right Arrow 25"/>
            <p:cNvSpPr/>
            <p:nvPr/>
          </p:nvSpPr>
          <p:spPr>
            <a:xfrm rot="1588792">
              <a:off x="5606219" y="295689"/>
              <a:ext cx="331598" cy="163446"/>
            </a:xfrm>
            <a:prstGeom prst="leftRightArrow">
              <a:avLst>
                <a:gd name="adj1" fmla="val 60000"/>
                <a:gd name="adj2" fmla="val 50000"/>
              </a:avLst>
            </a:prstGeom>
            <a:solidFill>
              <a:schemeClr val="accent1"/>
            </a:solidFill>
          </p:spPr>
          <p:style>
            <a:lnRef idx="0">
              <a:schemeClr val="accent1">
                <a:tint val="60000"/>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fontRef>
          </p:style>
        </p:sp>
        <p:sp>
          <p:nvSpPr>
            <p:cNvPr id="27" name="Left-Right Arrow 4"/>
            <p:cNvSpPr/>
            <p:nvPr/>
          </p:nvSpPr>
          <p:spPr>
            <a:xfrm rot="1588792">
              <a:off x="5655253" y="328378"/>
              <a:ext cx="233530" cy="9806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spTree>
    <p:extLst>
      <p:ext uri="{BB962C8B-B14F-4D97-AF65-F5344CB8AC3E}">
        <p14:creationId xmlns:p14="http://schemas.microsoft.com/office/powerpoint/2010/main" val="36830404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hape 121"/>
          <p:cNvSpPr/>
          <p:nvPr/>
        </p:nvSpPr>
        <p:spPr>
          <a:xfrm>
            <a:off x="10948988" y="4381500"/>
            <a:ext cx="0" cy="331788"/>
          </a:xfrm>
          <a:prstGeom prst="line">
            <a:avLst/>
          </a:prstGeom>
          <a:ln>
            <a:solidFill/>
            <a:round/>
          </a:ln>
        </p:spPr>
        <p:txBody>
          <a:bodyPr lIns="45719" rIns="45719"/>
          <a:lstStyle/>
          <a:p>
            <a:pPr eaLnBrk="1" hangingPunct="1">
              <a:defRPr sz="1200">
                <a:latin typeface="+mn-lt"/>
                <a:ea typeface="+mn-ea"/>
                <a:cs typeface="+mn-cs"/>
                <a:sym typeface="Helvetica"/>
              </a:defRPr>
            </a:pPr>
            <a:endParaRPr sz="1200">
              <a:latin typeface="+mn-lt"/>
              <a:ea typeface="+mn-ea"/>
              <a:cs typeface="+mn-cs"/>
              <a:sym typeface="Helvetica"/>
            </a:endParaRPr>
          </a:p>
        </p:txBody>
      </p:sp>
      <p:grpSp>
        <p:nvGrpSpPr>
          <p:cNvPr id="39939" name="Group 125"/>
          <p:cNvGrpSpPr>
            <a:grpSpLocks/>
          </p:cNvGrpSpPr>
          <p:nvPr/>
        </p:nvGrpSpPr>
        <p:grpSpPr bwMode="auto">
          <a:xfrm>
            <a:off x="6326189" y="4246563"/>
            <a:ext cx="4337051" cy="412750"/>
            <a:chOff x="-1" y="-70564"/>
            <a:chExt cx="4337508" cy="411581"/>
          </a:xfrm>
        </p:grpSpPr>
        <p:sp>
          <p:nvSpPr>
            <p:cNvPr id="39943"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39944"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39940" name="Title 1"/>
          <p:cNvSpPr>
            <a:spLocks noGrp="1"/>
          </p:cNvSpPr>
          <p:nvPr>
            <p:ph type="title"/>
          </p:nvPr>
        </p:nvSpPr>
        <p:spPr>
          <a:xfrm>
            <a:off x="838200" y="2582863"/>
            <a:ext cx="10515600" cy="1325562"/>
          </a:xfrm>
        </p:spPr>
        <p:txBody>
          <a:bodyPr/>
          <a:lstStyle/>
          <a:p>
            <a:endParaRPr lang="en-US" dirty="0">
              <a:latin typeface="Calibri Light" charset="0"/>
              <a:ea typeface="MS PGothic" charset="0"/>
            </a:endParaRPr>
          </a:p>
        </p:txBody>
      </p:sp>
      <p:sp>
        <p:nvSpPr>
          <p:cNvPr id="16" name="Rectangle 15"/>
          <p:cNvSpPr/>
          <p:nvPr/>
        </p:nvSpPr>
        <p:spPr>
          <a:xfrm>
            <a:off x="-1592264" y="2411423"/>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9942" name="Title 1"/>
          <p:cNvSpPr txBox="1">
            <a:spLocks/>
          </p:cNvSpPr>
          <p:nvPr/>
        </p:nvSpPr>
        <p:spPr bwMode="auto">
          <a:xfrm>
            <a:off x="-993775" y="2678113"/>
            <a:ext cx="14274800" cy="1270000"/>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endParaRPr lang="en-US" sz="1400" b="1" dirty="0">
              <a:solidFill>
                <a:schemeClr val="bg1"/>
              </a:solidFill>
              <a:latin typeface="Arial" charset="0"/>
              <a:cs typeface="Arial" charset="0"/>
            </a:endParaRPr>
          </a:p>
          <a:p>
            <a:pPr algn="ctr" eaLnBrk="1" hangingPunct="1">
              <a:lnSpc>
                <a:spcPct val="90000"/>
              </a:lnSpc>
            </a:pPr>
            <a:r>
              <a:rPr lang="en-US" sz="5400" b="1" dirty="0">
                <a:solidFill>
                  <a:schemeClr val="bg1"/>
                </a:solidFill>
                <a:latin typeface="Arial" charset="0"/>
                <a:cs typeface="Arial" charset="0"/>
              </a:rPr>
              <a:t>High </a:t>
            </a:r>
            <a:r>
              <a:rPr lang="en-US" sz="5400" b="1" dirty="0" smtClean="0">
                <a:solidFill>
                  <a:schemeClr val="bg1"/>
                </a:solidFill>
                <a:latin typeface="Arial" charset="0"/>
                <a:cs typeface="Arial" charset="0"/>
              </a:rPr>
              <a:t>Impact Outreach </a:t>
            </a:r>
            <a:r>
              <a:rPr lang="en-US" sz="5400" b="1" dirty="0">
                <a:solidFill>
                  <a:schemeClr val="bg1"/>
                </a:solidFill>
                <a:latin typeface="Arial" charset="0"/>
                <a:cs typeface="Arial" charset="0"/>
              </a:rPr>
              <a:t>Strategies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44488" y="1909773"/>
            <a:ext cx="8348663" cy="1793875"/>
          </a:xfrm>
          <a:prstGeom prst="rect">
            <a:avLst/>
          </a:prstGeom>
          <a:solidFill>
            <a:srgbClr val="2E75B6"/>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Rectangle 3"/>
          <p:cNvSpPr/>
          <p:nvPr/>
        </p:nvSpPr>
        <p:spPr>
          <a:xfrm>
            <a:off x="4632325" y="4486285"/>
            <a:ext cx="9010651" cy="1793875"/>
          </a:xfrm>
          <a:prstGeom prst="rect">
            <a:avLst/>
          </a:prstGeom>
          <a:solidFill>
            <a:srgbClr val="1F4E79"/>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1988" name="TextBox 4"/>
          <p:cNvSpPr txBox="1">
            <a:spLocks noChangeArrowheads="1"/>
          </p:cNvSpPr>
          <p:nvPr/>
        </p:nvSpPr>
        <p:spPr bwMode="auto">
          <a:xfrm>
            <a:off x="4446588" y="3873510"/>
            <a:ext cx="8534400" cy="1323975"/>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4000" b="1" dirty="0">
                <a:solidFill>
                  <a:schemeClr val="bg1"/>
                </a:solidFill>
                <a:latin typeface="Arial" charset="0"/>
                <a:cs typeface="Arial" charset="0"/>
              </a:rPr>
              <a:t>Define and Characterize Your Local </a:t>
            </a:r>
            <a:r>
              <a:rPr lang="en-US" sz="4000" b="1" dirty="0" smtClean="0">
                <a:solidFill>
                  <a:schemeClr val="bg1"/>
                </a:solidFill>
                <a:latin typeface="Arial" charset="0"/>
                <a:cs typeface="Arial" charset="0"/>
              </a:rPr>
              <a:t>Community</a:t>
            </a:r>
            <a:endParaRPr lang="en-US" sz="4000" b="1" dirty="0">
              <a:solidFill>
                <a:schemeClr val="bg1"/>
              </a:solidFill>
              <a:latin typeface="Arial" charset="0"/>
              <a:cs typeface="Arial" charset="0"/>
            </a:endParaRPr>
          </a:p>
        </p:txBody>
      </p:sp>
      <p:sp>
        <p:nvSpPr>
          <p:cNvPr id="41989" name="Title 1"/>
          <p:cNvSpPr txBox="1">
            <a:spLocks/>
          </p:cNvSpPr>
          <p:nvPr/>
        </p:nvSpPr>
        <p:spPr bwMode="auto">
          <a:xfrm>
            <a:off x="0" y="2428875"/>
            <a:ext cx="7162800" cy="1270000"/>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r>
              <a:rPr lang="en-US" sz="4400" b="1" dirty="0" smtClean="0">
                <a:solidFill>
                  <a:schemeClr val="bg1"/>
                </a:solidFill>
                <a:latin typeface="Arial" charset="0"/>
                <a:cs typeface="Arial" charset="0"/>
              </a:rPr>
              <a:t>Outreach </a:t>
            </a:r>
            <a:r>
              <a:rPr lang="en-US" sz="4400" b="1" dirty="0">
                <a:solidFill>
                  <a:schemeClr val="bg1"/>
                </a:solidFill>
                <a:latin typeface="Arial" charset="0"/>
                <a:cs typeface="Arial" charset="0"/>
              </a:rPr>
              <a:t>Strategy #1</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838200" y="1978025"/>
            <a:ext cx="10515600" cy="4351338"/>
          </a:xfrm>
        </p:spPr>
        <p:txBody>
          <a:bodyPr/>
          <a:lstStyle/>
          <a:p>
            <a:pPr eaLnBrk="1" hangingPunct="1">
              <a:defRPr/>
            </a:pPr>
            <a:r>
              <a:rPr lang="en-US" sz="2400" dirty="0">
                <a:latin typeface="Arial" charset="0"/>
                <a:ea typeface="MS PGothic" charset="0"/>
                <a:cs typeface="Arial" charset="0"/>
              </a:rPr>
              <a:t>Conduct an asset-based assessment to </a:t>
            </a:r>
            <a:r>
              <a:rPr lang="en-US" sz="2400" dirty="0" smtClean="0">
                <a:latin typeface="Arial" charset="0"/>
                <a:ea typeface="MS PGothic" charset="0"/>
                <a:cs typeface="Arial" charset="0"/>
              </a:rPr>
              <a:t>determine:</a:t>
            </a:r>
          </a:p>
          <a:p>
            <a:pPr marL="0" indent="0" eaLnBrk="1" hangingPunct="1">
              <a:buFont typeface="Arial" charset="0"/>
              <a:buNone/>
              <a:defRPr/>
            </a:pPr>
            <a:r>
              <a:rPr lang="en-US" sz="2400" dirty="0" smtClean="0">
                <a:latin typeface="Arial" charset="0"/>
                <a:ea typeface="MS PGothic" charset="0"/>
                <a:cs typeface="Arial" charset="0"/>
              </a:rPr>
              <a:t>    -- </a:t>
            </a:r>
            <a:r>
              <a:rPr lang="en-US" sz="2400" dirty="0">
                <a:latin typeface="Arial" charset="0"/>
                <a:ea typeface="MS PGothic" charset="0"/>
                <a:cs typeface="Arial" charset="0"/>
              </a:rPr>
              <a:t>prevailing needs, attitudes, </a:t>
            </a:r>
            <a:r>
              <a:rPr lang="en-US" sz="2400" dirty="0" smtClean="0">
                <a:latin typeface="Arial" charset="0"/>
                <a:ea typeface="MS PGothic" charset="0"/>
                <a:cs typeface="Arial" charset="0"/>
              </a:rPr>
              <a:t>demographics</a:t>
            </a:r>
          </a:p>
          <a:p>
            <a:pPr marL="0" indent="0" eaLnBrk="1" hangingPunct="1">
              <a:buFont typeface="Arial" charset="0"/>
              <a:buNone/>
              <a:defRPr/>
            </a:pPr>
            <a:r>
              <a:rPr lang="en-US" sz="2400" dirty="0" smtClean="0">
                <a:latin typeface="Arial" charset="0"/>
                <a:ea typeface="MS PGothic" charset="0"/>
                <a:cs typeface="Arial" charset="0"/>
              </a:rPr>
              <a:t>    -- media environment,</a:t>
            </a:r>
          </a:p>
          <a:p>
            <a:pPr marL="0" indent="0" eaLnBrk="1" hangingPunct="1">
              <a:buFont typeface="Arial" charset="0"/>
              <a:buNone/>
              <a:defRPr/>
            </a:pPr>
            <a:r>
              <a:rPr lang="en-US" sz="2400" dirty="0" smtClean="0">
                <a:latin typeface="Arial" charset="0"/>
                <a:ea typeface="MS PGothic" charset="0"/>
                <a:cs typeface="Arial" charset="0"/>
              </a:rPr>
              <a:t>    -- barriers </a:t>
            </a:r>
            <a:r>
              <a:rPr lang="en-US" sz="2400" dirty="0">
                <a:latin typeface="Arial" charset="0"/>
                <a:ea typeface="MS PGothic" charset="0"/>
                <a:cs typeface="Arial" charset="0"/>
              </a:rPr>
              <a:t>and opportunities </a:t>
            </a:r>
            <a:r>
              <a:rPr lang="en-US" sz="2400" dirty="0" smtClean="0">
                <a:latin typeface="Arial" charset="0"/>
                <a:ea typeface="MS PGothic" charset="0"/>
                <a:cs typeface="Arial" charset="0"/>
              </a:rPr>
              <a:t>of different groups</a:t>
            </a:r>
            <a:endParaRPr lang="en-US" sz="2400" dirty="0">
              <a:latin typeface="Arial" charset="0"/>
              <a:ea typeface="MS PGothic" charset="0"/>
              <a:cs typeface="Arial" charset="0"/>
            </a:endParaRPr>
          </a:p>
          <a:p>
            <a:pPr marL="0" indent="0" eaLnBrk="1" hangingPunct="1">
              <a:buFont typeface="Arial" charset="0"/>
              <a:buNone/>
              <a:defRPr/>
            </a:pPr>
            <a:endParaRPr lang="en-US" sz="2400" dirty="0" smtClean="0">
              <a:latin typeface="Arial" charset="0"/>
              <a:ea typeface="MS PGothic" charset="0"/>
              <a:cs typeface="Arial" charset="0"/>
            </a:endParaRPr>
          </a:p>
          <a:p>
            <a:pPr eaLnBrk="1" hangingPunct="1">
              <a:defRPr/>
            </a:pPr>
            <a:r>
              <a:rPr lang="en-US" sz="2400" dirty="0" smtClean="0">
                <a:latin typeface="Arial" charset="0"/>
                <a:ea typeface="MS PGothic" charset="0"/>
                <a:cs typeface="Arial" charset="0"/>
              </a:rPr>
              <a:t>Develop </a:t>
            </a:r>
            <a:r>
              <a:rPr lang="en-US" sz="2400" dirty="0">
                <a:latin typeface="Arial" charset="0"/>
                <a:ea typeface="MS PGothic" charset="0"/>
                <a:cs typeface="Arial" charset="0"/>
              </a:rPr>
              <a:t>and implement an outreach plan to engage with diverse and non-traditional </a:t>
            </a:r>
            <a:r>
              <a:rPr lang="en-US" sz="2400" dirty="0" smtClean="0">
                <a:latin typeface="Arial" charset="0"/>
                <a:ea typeface="MS PGothic" charset="0"/>
                <a:cs typeface="Arial" charset="0"/>
              </a:rPr>
              <a:t>groups</a:t>
            </a:r>
          </a:p>
          <a:p>
            <a:pPr marL="0" indent="0" eaLnBrk="1" hangingPunct="1">
              <a:buFont typeface="Arial" charset="0"/>
              <a:buNone/>
              <a:defRPr/>
            </a:pPr>
            <a:endParaRPr lang="en-US" sz="2400" dirty="0">
              <a:latin typeface="Arial" charset="0"/>
              <a:ea typeface="MS PGothic" charset="0"/>
              <a:cs typeface="Arial" charset="0"/>
            </a:endParaRPr>
          </a:p>
          <a:p>
            <a:pPr eaLnBrk="1" hangingPunct="1">
              <a:defRPr/>
            </a:pPr>
            <a:r>
              <a:rPr lang="en-US" sz="2400" dirty="0">
                <a:latin typeface="Arial" charset="0"/>
                <a:ea typeface="MS PGothic" charset="0"/>
                <a:cs typeface="Arial" charset="0"/>
              </a:rPr>
              <a:t>Identify key champions and convene partners/ stakeholders, including </a:t>
            </a:r>
            <a:r>
              <a:rPr lang="en-US" sz="2400" dirty="0" smtClean="0">
                <a:latin typeface="Arial" charset="0"/>
                <a:ea typeface="MS PGothic" charset="0"/>
                <a:cs typeface="Arial" charset="0"/>
              </a:rPr>
              <a:t>people with disabilities </a:t>
            </a:r>
            <a:r>
              <a:rPr lang="en-US" sz="2400" dirty="0">
                <a:latin typeface="Arial" charset="0"/>
                <a:ea typeface="MS PGothic" charset="0"/>
                <a:cs typeface="Arial" charset="0"/>
              </a:rPr>
              <a:t>of diverse cultures and backgrounds </a:t>
            </a:r>
          </a:p>
          <a:p>
            <a:pPr eaLnBrk="1" hangingPunct="1">
              <a:defRPr/>
            </a:pPr>
            <a:endParaRPr lang="en-US" sz="2400" dirty="0">
              <a:latin typeface="Arial" charset="0"/>
              <a:ea typeface="MS PGothic" charset="0"/>
              <a:cs typeface="Arial" charset="0"/>
            </a:endParaRPr>
          </a:p>
        </p:txBody>
      </p:sp>
      <p:sp>
        <p:nvSpPr>
          <p:cNvPr id="44034" name="Rectangle 2"/>
          <p:cNvSpPr>
            <a:spLocks noGrp="1" noChangeArrowheads="1"/>
          </p:cNvSpPr>
          <p:nvPr>
            <p:ph type="title" idx="4294967295"/>
          </p:nvPr>
        </p:nvSpPr>
        <p:spPr>
          <a:xfrm>
            <a:off x="0" y="484189"/>
            <a:ext cx="12192000" cy="803275"/>
          </a:xfrm>
          <a:ln>
            <a:solidFill>
              <a:schemeClr val="bg1"/>
            </a:solidFill>
            <a:miter lim="800000"/>
            <a:headEnd/>
            <a:tailEnd/>
          </a:ln>
        </p:spPr>
        <p:txBody>
          <a:bodyPr anchor="b"/>
          <a:lstStyle/>
          <a:p>
            <a:pPr algn="ctr" eaLnBrk="1" hangingPunct="1"/>
            <a:r>
              <a:rPr lang="en-US" sz="3200" b="1" dirty="0" smtClean="0">
                <a:solidFill>
                  <a:schemeClr val="bg1"/>
                </a:solidFill>
                <a:latin typeface="Arial"/>
                <a:ea typeface="MS PGothic" charset="0"/>
                <a:cs typeface="Arial"/>
              </a:rPr>
              <a:t>How to Begin:</a:t>
            </a:r>
            <a:r>
              <a:rPr lang="en-US" sz="3200" b="1" dirty="0">
                <a:solidFill>
                  <a:schemeClr val="bg1"/>
                </a:solidFill>
                <a:latin typeface="Arial"/>
                <a:ea typeface="MS PGothic" charset="0"/>
                <a:cs typeface="Arial"/>
              </a:rPr>
              <a:t/>
            </a:r>
            <a:br>
              <a:rPr lang="en-US" sz="3200" b="1" dirty="0">
                <a:solidFill>
                  <a:schemeClr val="bg1"/>
                </a:solidFill>
                <a:latin typeface="Arial"/>
                <a:ea typeface="MS PGothic" charset="0"/>
                <a:cs typeface="Arial"/>
              </a:rPr>
            </a:br>
            <a:r>
              <a:rPr lang="en-US" sz="3200" b="1" dirty="0">
                <a:solidFill>
                  <a:srgbClr val="FFFFFF"/>
                </a:solidFill>
                <a:latin typeface="Arial"/>
                <a:ea typeface="MS PGothic" charset="0"/>
                <a:cs typeface="Arial"/>
              </a:rPr>
              <a:t>Simple Steps to Outreaching to Multicultural Communities</a:t>
            </a:r>
            <a:endParaRPr lang="en-US" sz="3200" b="1" dirty="0">
              <a:solidFill>
                <a:schemeClr val="bg1"/>
              </a:solidFill>
              <a:latin typeface="Arial"/>
              <a:ea typeface="MS PGothic" charset="0"/>
              <a:cs typeface="Aria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0" y="1039164"/>
            <a:ext cx="12178606" cy="58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100" b="1" dirty="0">
                <a:latin typeface="Helvetica" charset="0"/>
                <a:ea typeface="ＭＳ Ｐゴシック" charset="0"/>
                <a:cs typeface="Helvetica" charset="0"/>
                <a:sym typeface="Helvetica" charset="0"/>
              </a:rPr>
              <a:t>It</a:t>
            </a:r>
            <a:r>
              <a:rPr lang="ja-JP" altLang="en-US" sz="12100" b="1" dirty="0">
                <a:latin typeface="Arial"/>
                <a:ea typeface="ＭＳ Ｐゴシック" charset="0"/>
                <a:cs typeface="Helvetica" charset="0"/>
                <a:sym typeface="Helvetica" charset="0"/>
              </a:rPr>
              <a:t>’</a:t>
            </a:r>
            <a:r>
              <a:rPr lang="en-US" sz="12100" b="1" dirty="0">
                <a:latin typeface="Helvetica" charset="0"/>
                <a:ea typeface="ＭＳ Ｐゴシック" charset="0"/>
                <a:cs typeface="Helvetica" charset="0"/>
                <a:sym typeface="Helvetica" charset="0"/>
              </a:rPr>
              <a:t>s a</a:t>
            </a:r>
          </a:p>
          <a:p>
            <a:pPr algn="ctr"/>
            <a:r>
              <a:rPr lang="en-US" sz="12100" b="1" dirty="0" smtClean="0">
                <a:solidFill>
                  <a:srgbClr val="A40800"/>
                </a:solidFill>
                <a:latin typeface="Helvetica" charset="0"/>
                <a:ea typeface="ＭＳ Ｐゴシック" charset="0"/>
                <a:cs typeface="Helvetica" charset="0"/>
                <a:sym typeface="Helvetica" charset="0"/>
              </a:rPr>
              <a:t>safe </a:t>
            </a:r>
            <a:r>
              <a:rPr lang="en-US" sz="12100" b="1" dirty="0">
                <a:solidFill>
                  <a:srgbClr val="A40800"/>
                </a:solidFill>
                <a:latin typeface="Helvetica" charset="0"/>
                <a:ea typeface="ＭＳ Ｐゴシック" charset="0"/>
                <a:cs typeface="Helvetica" charset="0"/>
                <a:sym typeface="Helvetica" charset="0"/>
              </a:rPr>
              <a:t>space</a:t>
            </a:r>
            <a:r>
              <a:rPr lang="en-US" sz="12100" b="1" dirty="0">
                <a:latin typeface="Helvetica" charset="0"/>
                <a:ea typeface="ＭＳ Ｐゴシック" charset="0"/>
                <a:cs typeface="Helvetica" charset="0"/>
                <a:sym typeface="Helvetica" charset="0"/>
              </a:rPr>
              <a:t> </a:t>
            </a:r>
            <a:endParaRPr lang="en-US" sz="12100" b="1" dirty="0" smtClean="0">
              <a:latin typeface="Helvetica" charset="0"/>
              <a:ea typeface="ＭＳ Ｐゴシック" charset="0"/>
              <a:cs typeface="Helvetica" charset="0"/>
              <a:sym typeface="Helvetica" charset="0"/>
            </a:endParaRPr>
          </a:p>
          <a:p>
            <a:pPr algn="ctr"/>
            <a:r>
              <a:rPr lang="en-US" sz="12100" b="1" dirty="0" smtClean="0">
                <a:latin typeface="Helvetica" charset="0"/>
                <a:ea typeface="ＭＳ Ｐゴシック" charset="0"/>
                <a:cs typeface="Helvetica" charset="0"/>
                <a:sym typeface="Helvetica" charset="0"/>
              </a:rPr>
              <a:t>here</a:t>
            </a:r>
            <a:r>
              <a:rPr lang="en-US" sz="12100" b="1" dirty="0">
                <a:latin typeface="Helvetica" charset="0"/>
                <a:ea typeface="ＭＳ Ｐゴシック" charset="0"/>
                <a:cs typeface="Helvetica" charset="0"/>
                <a:sym typeface="Helvetica" charset="0"/>
              </a:rPr>
              <a:t>!</a:t>
            </a:r>
          </a:p>
        </p:txBody>
      </p:sp>
    </p:spTree>
    <p:extLst>
      <p:ext uri="{BB962C8B-B14F-4D97-AF65-F5344CB8AC3E}">
        <p14:creationId xmlns:p14="http://schemas.microsoft.com/office/powerpoint/2010/main" val="2130418509"/>
      </p:ext>
    </p:extLst>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blip>
          <a:srcRect/>
          <a:tile tx="0" ty="0" sx="100000" sy="100000" flip="none" algn="tl"/>
        </a:blipFill>
        <a:effectLst/>
      </p:bgPr>
    </p:bg>
    <p:spTree>
      <p:nvGrpSpPr>
        <p:cNvPr id="1" name=""/>
        <p:cNvGrpSpPr/>
        <p:nvPr/>
      </p:nvGrpSpPr>
      <p:grpSpPr>
        <a:xfrm>
          <a:off x="0" y="0"/>
          <a:ext cx="0" cy="0"/>
          <a:chOff x="0" y="0"/>
          <a:chExt cx="0" cy="0"/>
        </a:xfrm>
      </p:grpSpPr>
      <p:pic>
        <p:nvPicPr>
          <p:cNvPr id="4608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341"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0731" y="238125"/>
            <a:ext cx="60737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76401" y="857251"/>
            <a:ext cx="2657475" cy="1933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6085"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5000" y="4819650"/>
            <a:ext cx="1676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0" y="619127"/>
            <a:ext cx="12192000" cy="803275"/>
          </a:xfrm>
          <a:ln>
            <a:solidFill>
              <a:schemeClr val="bg1"/>
            </a:solidFill>
            <a:miter lim="800000"/>
            <a:headEnd/>
            <a:tailEnd/>
          </a:ln>
        </p:spPr>
        <p:txBody>
          <a:bodyPr anchor="b"/>
          <a:lstStyle/>
          <a:p>
            <a:pPr algn="ctr" eaLnBrk="1" hangingPunct="1"/>
            <a:r>
              <a:rPr lang="en-US" sz="3600" b="1" dirty="0">
                <a:solidFill>
                  <a:schemeClr val="bg1"/>
                </a:solidFill>
                <a:latin typeface="Arial Black" charset="0"/>
                <a:ea typeface="MS PGothic" charset="0"/>
                <a:cs typeface="Arial Black" charset="0"/>
              </a:rPr>
              <a:t>DEVELOPING AN ACTION-ORIENTED</a:t>
            </a:r>
            <a:br>
              <a:rPr lang="en-US" sz="3600" b="1" dirty="0">
                <a:solidFill>
                  <a:schemeClr val="bg1"/>
                </a:solidFill>
                <a:latin typeface="Arial Black" charset="0"/>
                <a:ea typeface="MS PGothic" charset="0"/>
                <a:cs typeface="Arial Black" charset="0"/>
              </a:rPr>
            </a:br>
            <a:r>
              <a:rPr lang="en-US" sz="3600" b="1" dirty="0">
                <a:solidFill>
                  <a:schemeClr val="bg1"/>
                </a:solidFill>
                <a:latin typeface="Arial Black" charset="0"/>
                <a:ea typeface="MS PGothic" charset="0"/>
                <a:cs typeface="Arial Black" charset="0"/>
              </a:rPr>
              <a:t>OUTREACH MODEL</a:t>
            </a:r>
            <a:endParaRPr lang="en-US" sz="5400" b="1" dirty="0">
              <a:solidFill>
                <a:schemeClr val="bg1"/>
              </a:solidFill>
              <a:latin typeface="Arial Black" charset="0"/>
              <a:ea typeface="MS PGothic" charset="0"/>
              <a:cs typeface="Arial Black" charset="0"/>
            </a:endParaRPr>
          </a:p>
        </p:txBody>
      </p:sp>
      <p:sp>
        <p:nvSpPr>
          <p:cNvPr id="37890" name="Rectangle 3"/>
          <p:cNvSpPr txBox="1">
            <a:spLocks noChangeArrowheads="1"/>
          </p:cNvSpPr>
          <p:nvPr/>
        </p:nvSpPr>
        <p:spPr bwMode="auto">
          <a:xfrm>
            <a:off x="0" y="1981202"/>
            <a:ext cx="118872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lnSpc>
                <a:spcPct val="90000"/>
              </a:lnSpc>
              <a:spcBef>
                <a:spcPts val="1000"/>
              </a:spcBef>
              <a:buFont typeface="Arial" charset="0"/>
              <a:buNone/>
            </a:pPr>
            <a:r>
              <a:rPr lang="en-US" sz="2800" dirty="0"/>
              <a:t> 	    </a:t>
            </a:r>
            <a:r>
              <a:rPr lang="en-US" sz="2600" dirty="0"/>
              <a:t>Define and Characterize the Local Arts, Disability, and Multicultural Communities</a:t>
            </a:r>
          </a:p>
          <a:p>
            <a:pPr eaLnBrk="1" hangingPunct="1">
              <a:lnSpc>
                <a:spcPct val="90000"/>
              </a:lnSpc>
              <a:spcBef>
                <a:spcPts val="1000"/>
              </a:spcBef>
              <a:buFont typeface="Arial" charset="0"/>
              <a:buNone/>
            </a:pPr>
            <a:r>
              <a:rPr lang="en-US" sz="2600" dirty="0"/>
              <a:t>           </a:t>
            </a:r>
          </a:p>
          <a:p>
            <a:pPr algn="ctr" eaLnBrk="1" hangingPunct="1">
              <a:lnSpc>
                <a:spcPct val="90000"/>
              </a:lnSpc>
              <a:spcBef>
                <a:spcPts val="1000"/>
              </a:spcBef>
              <a:buFont typeface="Arial" charset="0"/>
              <a:buNone/>
            </a:pPr>
            <a:endParaRPr lang="en-US" sz="2800" dirty="0"/>
          </a:p>
          <a:p>
            <a:pPr algn="ctr" eaLnBrk="1" hangingPunct="1">
              <a:lnSpc>
                <a:spcPct val="90000"/>
              </a:lnSpc>
              <a:spcBef>
                <a:spcPts val="1000"/>
              </a:spcBef>
              <a:buFont typeface="Arial" charset="0"/>
              <a:buNone/>
            </a:pPr>
            <a:r>
              <a:rPr lang="en-US" sz="2800" dirty="0"/>
              <a:t>    Involve KEY Stakeholders</a:t>
            </a:r>
          </a:p>
          <a:p>
            <a:pPr algn="ctr" eaLnBrk="1" hangingPunct="1">
              <a:lnSpc>
                <a:spcPct val="90000"/>
              </a:lnSpc>
              <a:spcBef>
                <a:spcPts val="1000"/>
              </a:spcBef>
              <a:buFont typeface="Arial" charset="0"/>
              <a:buNone/>
            </a:pPr>
            <a:endParaRPr lang="en-US" sz="2800" dirty="0"/>
          </a:p>
          <a:p>
            <a:pPr eaLnBrk="1" hangingPunct="1">
              <a:lnSpc>
                <a:spcPct val="90000"/>
              </a:lnSpc>
              <a:spcBef>
                <a:spcPts val="1000"/>
              </a:spcBef>
              <a:buFont typeface="Arial" charset="0"/>
              <a:buNone/>
            </a:pPr>
            <a:r>
              <a:rPr lang="en-US" sz="2200" dirty="0"/>
              <a:t>    </a:t>
            </a:r>
          </a:p>
          <a:p>
            <a:pPr eaLnBrk="1" hangingPunct="1">
              <a:lnSpc>
                <a:spcPct val="90000"/>
              </a:lnSpc>
              <a:spcBef>
                <a:spcPts val="1000"/>
              </a:spcBef>
              <a:buFont typeface="Arial" charset="0"/>
              <a:buNone/>
            </a:pPr>
            <a:r>
              <a:rPr lang="en-US" sz="2200" dirty="0"/>
              <a:t>     </a:t>
            </a:r>
            <a:endParaRPr lang="en-US" sz="2100" dirty="0"/>
          </a:p>
          <a:p>
            <a:pPr eaLnBrk="1" hangingPunct="1">
              <a:lnSpc>
                <a:spcPct val="90000"/>
              </a:lnSpc>
              <a:spcBef>
                <a:spcPts val="1000"/>
              </a:spcBef>
              <a:buFont typeface="Arial" charset="0"/>
              <a:buNone/>
            </a:pPr>
            <a:r>
              <a:rPr lang="en-US" sz="2100" dirty="0"/>
              <a:t>				     						</a:t>
            </a:r>
            <a:r>
              <a:rPr lang="en-US" sz="2800" dirty="0"/>
              <a:t>Improve Arts </a:t>
            </a:r>
            <a:r>
              <a:rPr lang="en-US" sz="2800" dirty="0" smtClean="0"/>
              <a:t>Participation  </a:t>
            </a:r>
            <a:endParaRPr lang="en-US" sz="2800" dirty="0"/>
          </a:p>
        </p:txBody>
      </p:sp>
      <p:sp>
        <p:nvSpPr>
          <p:cNvPr id="6" name="Line 5"/>
          <p:cNvSpPr>
            <a:spLocks noChangeShapeType="1"/>
          </p:cNvSpPr>
          <p:nvPr/>
        </p:nvSpPr>
        <p:spPr bwMode="auto">
          <a:xfrm>
            <a:off x="5849939" y="2471738"/>
            <a:ext cx="0" cy="838200"/>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7" name="Line 8"/>
          <p:cNvSpPr>
            <a:spLocks noChangeShapeType="1"/>
          </p:cNvSpPr>
          <p:nvPr/>
        </p:nvSpPr>
        <p:spPr bwMode="auto">
          <a:xfrm>
            <a:off x="5864225" y="3976688"/>
            <a:ext cx="14288" cy="1320800"/>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8" name="Line 9"/>
          <p:cNvSpPr>
            <a:spLocks noChangeShapeType="1"/>
          </p:cNvSpPr>
          <p:nvPr/>
        </p:nvSpPr>
        <p:spPr bwMode="auto">
          <a:xfrm flipV="1">
            <a:off x="9070975" y="4470400"/>
            <a:ext cx="1030288" cy="769938"/>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9" name="Line 10"/>
          <p:cNvSpPr>
            <a:spLocks noChangeShapeType="1"/>
          </p:cNvSpPr>
          <p:nvPr/>
        </p:nvSpPr>
        <p:spPr bwMode="auto">
          <a:xfrm>
            <a:off x="8040695" y="3784606"/>
            <a:ext cx="2060575" cy="3175"/>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10" name="Line 11"/>
          <p:cNvSpPr>
            <a:spLocks noChangeShapeType="1"/>
          </p:cNvSpPr>
          <p:nvPr/>
        </p:nvSpPr>
        <p:spPr bwMode="auto">
          <a:xfrm>
            <a:off x="9420232" y="2627323"/>
            <a:ext cx="696913" cy="623887"/>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11" name="AutoShape 12"/>
          <p:cNvSpPr>
            <a:spLocks noChangeArrowheads="1"/>
          </p:cNvSpPr>
          <p:nvPr/>
        </p:nvSpPr>
        <p:spPr bwMode="auto">
          <a:xfrm>
            <a:off x="10261600" y="3025775"/>
            <a:ext cx="1727200" cy="1574800"/>
          </a:xfrm>
          <a:prstGeom prst="roundRect">
            <a:avLst>
              <a:gd name="adj" fmla="val 16667"/>
            </a:avLst>
          </a:prstGeom>
          <a:gradFill rotWithShape="1">
            <a:gsLst>
              <a:gs pos="0">
                <a:srgbClr val="71A6DB"/>
              </a:gs>
              <a:gs pos="50000">
                <a:srgbClr val="559BDB"/>
              </a:gs>
              <a:gs pos="100000">
                <a:srgbClr val="438AC9"/>
              </a:gs>
            </a:gsLst>
            <a:lin ang="5400000"/>
          </a:gradFill>
          <a:ln>
            <a:noFill/>
          </a:ln>
          <a:effectLst>
            <a:outerShdw blurRad="57150"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sz="1600" dirty="0">
                <a:solidFill>
                  <a:schemeClr val="lt1"/>
                </a:solidFill>
                <a:latin typeface="+mn-lt"/>
                <a:ea typeface="+mn-ea"/>
                <a:cs typeface="+mn-cs"/>
              </a:rPr>
              <a:t>Identify Barriers</a:t>
            </a:r>
          </a:p>
          <a:p>
            <a:pPr algn="ctr">
              <a:defRPr/>
            </a:pPr>
            <a:r>
              <a:rPr lang="en-US" sz="1600" dirty="0">
                <a:solidFill>
                  <a:schemeClr val="lt1"/>
                </a:solidFill>
                <a:latin typeface="+mn-lt"/>
                <a:ea typeface="+mn-ea"/>
                <a:cs typeface="+mn-cs"/>
              </a:rPr>
              <a:t>&amp; Facilitators</a:t>
            </a:r>
            <a:endParaRPr lang="en-US" sz="1200" dirty="0">
              <a:solidFill>
                <a:schemeClr val="lt1"/>
              </a:solidFill>
              <a:latin typeface="+mn-lt"/>
              <a:ea typeface="+mn-ea"/>
              <a:cs typeface="+mn-cs"/>
            </a:endParaRPr>
          </a:p>
        </p:txBody>
      </p:sp>
      <p:sp>
        <p:nvSpPr>
          <p:cNvPr id="12" name="Line 14"/>
          <p:cNvSpPr>
            <a:spLocks noChangeShapeType="1"/>
          </p:cNvSpPr>
          <p:nvPr/>
        </p:nvSpPr>
        <p:spPr bwMode="auto">
          <a:xfrm flipH="1" flipV="1">
            <a:off x="2206632" y="3730625"/>
            <a:ext cx="1916113" cy="0"/>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13" name="Line 15"/>
          <p:cNvSpPr>
            <a:spLocks noChangeShapeType="1"/>
          </p:cNvSpPr>
          <p:nvPr/>
        </p:nvSpPr>
        <p:spPr bwMode="auto">
          <a:xfrm flipH="1">
            <a:off x="1871670" y="2525723"/>
            <a:ext cx="668337" cy="581025"/>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14" name="Line 16"/>
          <p:cNvSpPr>
            <a:spLocks noChangeShapeType="1"/>
          </p:cNvSpPr>
          <p:nvPr/>
        </p:nvSpPr>
        <p:spPr bwMode="auto">
          <a:xfrm flipH="1" flipV="1">
            <a:off x="2017719" y="4325938"/>
            <a:ext cx="1160463" cy="914400"/>
          </a:xfrm>
          <a:prstGeom prst="line">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n-US" dirty="0"/>
          </a:p>
        </p:txBody>
      </p:sp>
      <p:sp>
        <p:nvSpPr>
          <p:cNvPr id="15" name="AutoShape 17"/>
          <p:cNvSpPr>
            <a:spLocks noChangeArrowheads="1"/>
          </p:cNvSpPr>
          <p:nvPr/>
        </p:nvSpPr>
        <p:spPr bwMode="auto">
          <a:xfrm>
            <a:off x="246063" y="3152777"/>
            <a:ext cx="1814512" cy="1317625"/>
          </a:xfrm>
          <a:prstGeom prst="octagon">
            <a:avLst>
              <a:gd name="adj" fmla="val 29287"/>
            </a:avLst>
          </a:prstGeom>
          <a:gradFill rotWithShape="1">
            <a:gsLst>
              <a:gs pos="0">
                <a:srgbClr val="71A6DB"/>
              </a:gs>
              <a:gs pos="50000">
                <a:srgbClr val="559BDB"/>
              </a:gs>
              <a:gs pos="100000">
                <a:srgbClr val="438AC9"/>
              </a:gs>
            </a:gsLst>
            <a:lin ang="5400000"/>
          </a:gradFill>
          <a:ln>
            <a:noFill/>
          </a:ln>
          <a:effectLst>
            <a:outerShdw blurRad="57150" dist="19050" dir="5400000" algn="ctr" rotWithShape="0">
              <a:srgbClr val="00000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1600" dirty="0">
                <a:solidFill>
                  <a:schemeClr val="lt1"/>
                </a:solidFill>
                <a:latin typeface="+mn-lt"/>
                <a:ea typeface="+mn-ea"/>
                <a:cs typeface="+mn-cs"/>
              </a:rPr>
              <a:t>Monitor</a:t>
            </a:r>
          </a:p>
          <a:p>
            <a:pPr algn="ctr">
              <a:defRPr/>
            </a:pPr>
            <a:r>
              <a:rPr lang="en-US" sz="1600" dirty="0">
                <a:solidFill>
                  <a:schemeClr val="lt1"/>
                </a:solidFill>
                <a:latin typeface="+mn-lt"/>
                <a:ea typeface="+mn-ea"/>
                <a:cs typeface="+mn-cs"/>
              </a:rPr>
              <a:t>Progress &amp;</a:t>
            </a:r>
          </a:p>
          <a:p>
            <a:pPr algn="ctr">
              <a:defRPr/>
            </a:pPr>
            <a:r>
              <a:rPr lang="en-US" sz="1600" dirty="0">
                <a:solidFill>
                  <a:schemeClr val="lt1"/>
                </a:solidFill>
                <a:latin typeface="+mn-lt"/>
                <a:ea typeface="+mn-ea"/>
                <a:cs typeface="+mn-cs"/>
              </a:rPr>
              <a:t>Outcomes</a:t>
            </a:r>
            <a:r>
              <a:rPr lang="en-US" dirty="0">
                <a:solidFill>
                  <a:schemeClr val="lt1"/>
                </a:solidFill>
                <a:latin typeface="+mn-lt"/>
                <a:ea typeface="+mn-ea"/>
                <a:cs typeface="+mn-cs"/>
              </a:rPr>
              <a:t> </a:t>
            </a:r>
          </a:p>
        </p:txBody>
      </p:sp>
    </p:spTree>
    <p:extLst>
      <p:ext uri="{BB962C8B-B14F-4D97-AF65-F5344CB8AC3E}">
        <p14:creationId xmlns:p14="http://schemas.microsoft.com/office/powerpoint/2010/main" val="24703735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 y="1638300"/>
          <a:ext cx="12191999" cy="5041900"/>
        </p:xfrm>
        <a:graphic>
          <a:graphicData uri="http://schemas.openxmlformats.org/drawingml/2006/table">
            <a:tbl>
              <a:tblPr/>
              <a:tblGrid>
                <a:gridCol w="3509672"/>
                <a:gridCol w="2687847"/>
                <a:gridCol w="2566023"/>
                <a:gridCol w="3428457"/>
              </a:tblGrid>
              <a:tr h="9349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 </a:t>
                      </a:r>
                      <a:r>
                        <a:rPr kumimoji="0" lang="en-US" sz="1800" b="1" i="0" u="none" strike="noStrike" cap="none" normalizeH="0" baseline="0" dirty="0" smtClean="0">
                          <a:ln>
                            <a:noFill/>
                          </a:ln>
                          <a:solidFill>
                            <a:srgbClr val="000000"/>
                          </a:solidFill>
                          <a:effectLst/>
                          <a:latin typeface="Calibri" charset="0"/>
                          <a:ea typeface="MS PGothic" charset="0"/>
                          <a:cs typeface="MS PGothic" charset="0"/>
                        </a:rPr>
                        <a:t>Race/Ethnicity</a:t>
                      </a:r>
                      <a:endParaRPr kumimoji="0" lang="en-US" sz="1800" b="1" i="0" u="none" strike="noStrike" cap="none" normalizeH="0" baseline="0" dirty="0">
                        <a:ln>
                          <a:noFill/>
                        </a:ln>
                        <a:solidFill>
                          <a:srgbClr val="000000"/>
                        </a:solidFill>
                        <a:effectLst/>
                        <a:latin typeface="Calibri" charset="0"/>
                        <a:ea typeface="MS PGothic" charset="0"/>
                        <a:cs typeface="MS PGothic" charset="0"/>
                      </a:endParaRP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F3F3F"/>
                          </a:solidFill>
                          <a:effectLst/>
                          <a:latin typeface="Calibri" charset="0"/>
                          <a:ea typeface="MS PGothic" charset="0"/>
                          <a:cs typeface="MS PGothic" charset="0"/>
                        </a:rPr>
                        <a:t>Percent of </a:t>
                      </a:r>
                      <a:endParaRPr kumimoji="0" lang="en-US" sz="1800" b="1" i="0" u="none" strike="noStrike" cap="none" normalizeH="0" baseline="0" dirty="0" smtClean="0">
                        <a:ln>
                          <a:noFill/>
                        </a:ln>
                        <a:solidFill>
                          <a:srgbClr val="3F3F3F"/>
                        </a:solidFill>
                        <a:effectLst/>
                        <a:latin typeface="Calibri" charset="0"/>
                        <a:ea typeface="MS PGothic" charset="0"/>
                        <a:cs typeface="MS PGothic"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F3F3F"/>
                          </a:solidFill>
                          <a:effectLst/>
                          <a:latin typeface="Calibri" charset="0"/>
                          <a:ea typeface="MS PGothic" charset="0"/>
                          <a:cs typeface="MS PGothic" charset="0"/>
                        </a:rPr>
                        <a:t>Total </a:t>
                      </a:r>
                      <a:r>
                        <a:rPr kumimoji="0" lang="en-US" sz="1800" b="1" i="0" u="none" strike="noStrike" cap="none" normalizeH="0" baseline="0" dirty="0">
                          <a:ln>
                            <a:noFill/>
                          </a:ln>
                          <a:solidFill>
                            <a:srgbClr val="3F3F3F"/>
                          </a:solidFill>
                          <a:effectLst/>
                          <a:latin typeface="Calibri" charset="0"/>
                          <a:ea typeface="MS PGothic" charset="0"/>
                          <a:cs typeface="MS PGothic" charset="0"/>
                        </a:rPr>
                        <a:t>Population</a:t>
                      </a:r>
                    </a:p>
                  </a:txBody>
                  <a:tcPr marL="12701" marR="12701" marT="9524" marB="0" anchor="b" horzOverflow="overflow">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F3F3F"/>
                          </a:solidFill>
                          <a:effectLst/>
                          <a:latin typeface="Calibri" charset="0"/>
                          <a:ea typeface="MS PGothic" charset="0"/>
                          <a:cs typeface="MS PGothic" charset="0"/>
                        </a:rPr>
                        <a:t>Percent with a Disability</a:t>
                      </a:r>
                    </a:p>
                  </a:txBody>
                  <a:tcPr marL="12701" marR="12701" marT="9524" marB="0" anchor="b" horzOverflow="overflow">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F3F3F"/>
                          </a:solidFill>
                          <a:effectLst/>
                          <a:latin typeface="Calibri" charset="0"/>
                          <a:ea typeface="MS PGothic" charset="0"/>
                          <a:cs typeface="MS PGothic" charset="0"/>
                        </a:rPr>
                        <a:t>Percentage with a </a:t>
                      </a:r>
                      <a:r>
                        <a:rPr kumimoji="0" lang="en-US" sz="1800" b="1" i="0" u="none" strike="noStrike" cap="none" normalizeH="0" baseline="0" dirty="0" smtClean="0">
                          <a:ln>
                            <a:noFill/>
                          </a:ln>
                          <a:solidFill>
                            <a:srgbClr val="3F3F3F"/>
                          </a:solidFill>
                          <a:effectLst/>
                          <a:latin typeface="Calibri" charset="0"/>
                          <a:ea typeface="MS PGothic" charset="0"/>
                          <a:cs typeface="MS PGothic" charset="0"/>
                        </a:rPr>
                        <a:t>Disability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F3F3F"/>
                          </a:solidFill>
                          <a:effectLst/>
                          <a:latin typeface="Calibri" charset="0"/>
                          <a:ea typeface="MS PGothic" charset="0"/>
                          <a:cs typeface="MS PGothic" charset="0"/>
                        </a:rPr>
                        <a:t>  </a:t>
                      </a:r>
                      <a:r>
                        <a:rPr kumimoji="0" lang="en-US" sz="1800" b="1" i="0" u="none" strike="noStrike" cap="none" normalizeH="0" baseline="0" dirty="0">
                          <a:ln>
                            <a:noFill/>
                          </a:ln>
                          <a:solidFill>
                            <a:srgbClr val="3F3F3F"/>
                          </a:solidFill>
                          <a:effectLst/>
                          <a:latin typeface="Calibri" charset="0"/>
                          <a:ea typeface="MS PGothic" charset="0"/>
                          <a:cs typeface="MS PGothic" charset="0"/>
                        </a:rPr>
                        <a:t>(65  and older)</a:t>
                      </a:r>
                    </a:p>
                  </a:txBody>
                  <a:tcPr marL="12701" marR="12701" marT="9524" marB="0" anchor="b" horzOverflow="overflow">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5420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European American</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74.34%</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12.40%</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35.87%</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Hispanic/Latino American</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16.39%</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8.30%</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41.30%</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African American</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12.33%</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13.70%</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43.43%</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0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Asian American</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4.86%</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6.40%</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32.23%</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65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American Indian and Alaskan Native</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0.81%</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16%</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51.12%</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422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Native Hawaiian and other Pacific Islander</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0.16%</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9.40%</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MS PGothic" charset="0"/>
                          <a:cs typeface="MS PGothic" charset="0"/>
                        </a:rPr>
                        <a:t>41.71%</a:t>
                      </a:r>
                    </a:p>
                  </a:txBody>
                  <a:tcPr marL="12701" marR="12701"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noFill/>
                  </a:tcPr>
                </a:tc>
              </a:tr>
              <a:tr h="57941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3F3F3F"/>
                          </a:solidFill>
                          <a:effectLst/>
                          <a:latin typeface="Calibri" charset="0"/>
                          <a:ea typeface="MS PGothic" charset="0"/>
                          <a:cs typeface="MS PGothic" charset="0"/>
                        </a:rPr>
                        <a:t>TOTAL:</a:t>
                      </a:r>
                    </a:p>
                  </a:txBody>
                  <a:tcPr marL="12701" marR="12701" marT="9524" marB="0" anchor="b" horzOverflow="overflow">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3F3F3F"/>
                          </a:solidFill>
                          <a:effectLst/>
                          <a:latin typeface="Calibri" charset="0"/>
                          <a:ea typeface="MS PGothic" charset="0"/>
                          <a:cs typeface="MS PGothic" charset="0"/>
                        </a:rPr>
                        <a:t> </a:t>
                      </a:r>
                    </a:p>
                  </a:txBody>
                  <a:tcPr marL="12701" marR="12701" marT="9524" marB="0" anchor="b" horzOverflow="overflow">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Calibri" charset="0"/>
                          <a:ea typeface="MS PGothic" charset="0"/>
                          <a:cs typeface="MS PGothic" charset="0"/>
                        </a:rPr>
                        <a:t>11.03%</a:t>
                      </a:r>
                    </a:p>
                  </a:txBody>
                  <a:tcPr marL="12701" marR="12701" marT="9524" marB="0" anchor="b" horzOverflow="overflow">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Calibri" charset="0"/>
                          <a:ea typeface="MS PGothic" charset="0"/>
                          <a:cs typeface="MS PGothic" charset="0"/>
                        </a:rPr>
                        <a:t>40.94%</a:t>
                      </a:r>
                    </a:p>
                  </a:txBody>
                  <a:tcPr marL="12701" marR="12701" marT="9524" marB="0" anchor="b" horzOverflow="overflow">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lnTlToBr>
                      <a:noFill/>
                    </a:lnTlToBr>
                    <a:lnBlToTr>
                      <a:noFill/>
                    </a:lnBlToTr>
                    <a:solidFill>
                      <a:srgbClr val="F2F2F2"/>
                    </a:solidFill>
                  </a:tcPr>
                </a:tc>
              </a:tr>
            </a:tbl>
          </a:graphicData>
        </a:graphic>
      </p:graphicFrame>
      <p:sp>
        <p:nvSpPr>
          <p:cNvPr id="48187" name="TextBox 4"/>
          <p:cNvSpPr txBox="1">
            <a:spLocks noChangeArrowheads="1"/>
          </p:cNvSpPr>
          <p:nvPr/>
        </p:nvSpPr>
        <p:spPr bwMode="auto">
          <a:xfrm>
            <a:off x="6" y="1673225"/>
            <a:ext cx="49990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800" dirty="0"/>
              <a:t>Source: ACS 2012 5-year estimates</a:t>
            </a:r>
          </a:p>
        </p:txBody>
      </p:sp>
      <p:sp>
        <p:nvSpPr>
          <p:cNvPr id="48188" name="Title 1"/>
          <p:cNvSpPr>
            <a:spLocks noGrp="1"/>
          </p:cNvSpPr>
          <p:nvPr>
            <p:ph type="title"/>
          </p:nvPr>
        </p:nvSpPr>
        <p:spPr>
          <a:xfrm>
            <a:off x="0" y="0"/>
            <a:ext cx="12192000" cy="1690688"/>
          </a:xfrm>
          <a:solidFill>
            <a:srgbClr val="2E75B6"/>
          </a:solidFill>
        </p:spPr>
        <p:txBody>
          <a:bodyPr/>
          <a:lstStyle/>
          <a:p>
            <a:pPr algn="ctr"/>
            <a:r>
              <a:rPr lang="en-US" b="1" dirty="0">
                <a:solidFill>
                  <a:schemeClr val="bg1"/>
                </a:solidFill>
                <a:latin typeface="Arial" charset="0"/>
                <a:ea typeface="MS PGothic" charset="0"/>
                <a:cs typeface="Arial" charset="0"/>
              </a:rPr>
              <a:t>Disability by Race &amp; Ethnicity in the U.S.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0178" name="Picture 1" descr="Offices_Disabilities_HeatMa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73201" y="1047750"/>
            <a:ext cx="2657475" cy="1828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0180" name="Picture 1" descr="Offices_Disabilities_HeatMap.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65825" y="76200"/>
            <a:ext cx="5959475"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 descr="Offices_Disabilities_HeatMap.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65831" y="4600575"/>
            <a:ext cx="2673351"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4274" name="Picture 3" descr="C:\Users\skim349\Documents\GIS_Dataset\Maps\finalized\Chicago_Language_Siz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 y="77788"/>
            <a:ext cx="5238751" cy="678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52552" y="1123950"/>
            <a:ext cx="2778125" cy="175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4276" name="Picture 3" descr="C:\Users\skim349\Documents\GIS_Dataset\Maps\finalized\Chicago_Language_Siz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2739" y="190510"/>
            <a:ext cx="647541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descr="C:\Users\skim349\Documents\GIS_Dataset\Maps\finalized\Chicago_Language_Siz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2744" y="3962410"/>
            <a:ext cx="20462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4488" y="1909773"/>
            <a:ext cx="8348663" cy="1793875"/>
          </a:xfrm>
          <a:prstGeom prst="rect">
            <a:avLst/>
          </a:prstGeom>
          <a:solidFill>
            <a:srgbClr val="2E75B6"/>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Rectangle 3"/>
          <p:cNvSpPr/>
          <p:nvPr/>
        </p:nvSpPr>
        <p:spPr>
          <a:xfrm>
            <a:off x="4632325" y="4486285"/>
            <a:ext cx="9010651" cy="1793875"/>
          </a:xfrm>
          <a:prstGeom prst="rect">
            <a:avLst/>
          </a:prstGeom>
          <a:solidFill>
            <a:srgbClr val="1F4E79"/>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6324" name="TextBox 4"/>
          <p:cNvSpPr txBox="1">
            <a:spLocks noChangeArrowheads="1"/>
          </p:cNvSpPr>
          <p:nvPr/>
        </p:nvSpPr>
        <p:spPr bwMode="auto">
          <a:xfrm>
            <a:off x="4446588" y="3873505"/>
            <a:ext cx="8534400" cy="1323439"/>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4000" b="1" dirty="0">
                <a:solidFill>
                  <a:schemeClr val="bg1"/>
                </a:solidFill>
                <a:latin typeface="Arial" charset="0"/>
                <a:cs typeface="Arial" charset="0"/>
              </a:rPr>
              <a:t>Conduct Community Outreach and Collaboration</a:t>
            </a:r>
          </a:p>
        </p:txBody>
      </p:sp>
      <p:sp>
        <p:nvSpPr>
          <p:cNvPr id="56325" name="Title 1"/>
          <p:cNvSpPr txBox="1">
            <a:spLocks/>
          </p:cNvSpPr>
          <p:nvPr/>
        </p:nvSpPr>
        <p:spPr bwMode="auto">
          <a:xfrm>
            <a:off x="0" y="2428875"/>
            <a:ext cx="7162800" cy="1270000"/>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r>
              <a:rPr lang="en-US" sz="4400" b="1" dirty="0">
                <a:solidFill>
                  <a:schemeClr val="bg1"/>
                </a:solidFill>
                <a:latin typeface="Arial" charset="0"/>
                <a:cs typeface="Arial" charset="0"/>
              </a:rPr>
              <a:t>Outreach Strategy </a:t>
            </a:r>
            <a:r>
              <a:rPr lang="en-US" sz="4400" b="1" dirty="0" smtClean="0">
                <a:solidFill>
                  <a:schemeClr val="bg1"/>
                </a:solidFill>
                <a:latin typeface="Arial" charset="0"/>
                <a:cs typeface="Arial" charset="0"/>
              </a:rPr>
              <a:t># 2</a:t>
            </a:r>
            <a:endParaRPr lang="en-US" sz="4400" b="1" dirty="0">
              <a:solidFill>
                <a:schemeClr val="bg1"/>
              </a:solidFill>
              <a:latin typeface="Arial"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7346"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1031" y="3175"/>
            <a:ext cx="86995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3"/>
          <p:cNvSpPr>
            <a:spLocks noChangeArrowheads="1"/>
          </p:cNvSpPr>
          <p:nvPr/>
        </p:nvSpPr>
        <p:spPr bwMode="auto">
          <a:xfrm>
            <a:off x="5495925" y="717550"/>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latin typeface="Elegant Lux Mager" charset="0"/>
                <a:cs typeface="Arial" charset="0"/>
              </a:rPr>
              <a:t>04</a:t>
            </a:r>
            <a:endParaRPr lang="en-US" dirty="0">
              <a:solidFill>
                <a:schemeClr val="bg1"/>
              </a:solidFill>
            </a:endParaRPr>
          </a:p>
        </p:txBody>
      </p:sp>
      <p:sp>
        <p:nvSpPr>
          <p:cNvPr id="57348" name="Rectangle 58"/>
          <p:cNvSpPr>
            <a:spLocks noChangeArrowheads="1"/>
          </p:cNvSpPr>
          <p:nvPr/>
        </p:nvSpPr>
        <p:spPr bwMode="auto">
          <a:xfrm>
            <a:off x="-39688" y="25400"/>
            <a:ext cx="406241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latin typeface="Elegant Lux Mager" charset="0"/>
                <a:cs typeface="Arial" charset="0"/>
              </a:rPr>
              <a:t>Building Community Partnerships &amp; Collaborations</a:t>
            </a:r>
            <a:endParaRPr lang="en-US" sz="1600" dirty="0"/>
          </a:p>
        </p:txBody>
      </p:sp>
      <p:sp>
        <p:nvSpPr>
          <p:cNvPr id="57349" name="TextBox 21"/>
          <p:cNvSpPr txBox="1">
            <a:spLocks noChangeArrowheads="1"/>
          </p:cNvSpPr>
          <p:nvPr/>
        </p:nvSpPr>
        <p:spPr bwMode="auto">
          <a:xfrm>
            <a:off x="798513" y="1736725"/>
            <a:ext cx="49357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3200" dirty="0">
                <a:latin typeface="Elegant Lux Mager" charset="0"/>
              </a:rPr>
              <a:t>KEY STAKEHOLDERS IN</a:t>
            </a:r>
          </a:p>
        </p:txBody>
      </p:sp>
      <p:sp>
        <p:nvSpPr>
          <p:cNvPr id="57350" name="Rectangle 2"/>
          <p:cNvSpPr>
            <a:spLocks noChangeArrowheads="1"/>
          </p:cNvSpPr>
          <p:nvPr/>
        </p:nvSpPr>
        <p:spPr bwMode="auto">
          <a:xfrm>
            <a:off x="4152900" y="2041535"/>
            <a:ext cx="8374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latin typeface="Elegant Lux Mager" charset="0"/>
              </a:rPr>
              <a:t>PARTNERSHIPS &amp; COLLABORATION</a:t>
            </a:r>
          </a:p>
        </p:txBody>
      </p:sp>
      <p:sp>
        <p:nvSpPr>
          <p:cNvPr id="4" name="Parallelogram 3"/>
          <p:cNvSpPr/>
          <p:nvPr/>
        </p:nvSpPr>
        <p:spPr>
          <a:xfrm>
            <a:off x="758825" y="33448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Parallelogram 24"/>
          <p:cNvSpPr/>
          <p:nvPr/>
        </p:nvSpPr>
        <p:spPr>
          <a:xfrm>
            <a:off x="1308100" y="3344863"/>
            <a:ext cx="2741613" cy="41116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Parallelogram 25"/>
          <p:cNvSpPr/>
          <p:nvPr/>
        </p:nvSpPr>
        <p:spPr>
          <a:xfrm>
            <a:off x="4330701" y="33448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Parallelogram 26"/>
          <p:cNvSpPr/>
          <p:nvPr/>
        </p:nvSpPr>
        <p:spPr>
          <a:xfrm>
            <a:off x="4879976" y="3344863"/>
            <a:ext cx="2741613" cy="41116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Parallelogram 27"/>
          <p:cNvSpPr/>
          <p:nvPr/>
        </p:nvSpPr>
        <p:spPr>
          <a:xfrm>
            <a:off x="7905753" y="33448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Parallelogram 28"/>
          <p:cNvSpPr/>
          <p:nvPr/>
        </p:nvSpPr>
        <p:spPr>
          <a:xfrm>
            <a:off x="8455028" y="3344863"/>
            <a:ext cx="2741613" cy="41116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Parallelogram 29"/>
          <p:cNvSpPr/>
          <p:nvPr/>
        </p:nvSpPr>
        <p:spPr>
          <a:xfrm>
            <a:off x="758825" y="52244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Parallelogram 30"/>
          <p:cNvSpPr/>
          <p:nvPr/>
        </p:nvSpPr>
        <p:spPr>
          <a:xfrm>
            <a:off x="1308100" y="5224463"/>
            <a:ext cx="2741613" cy="41116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Parallelogram 31"/>
          <p:cNvSpPr/>
          <p:nvPr/>
        </p:nvSpPr>
        <p:spPr>
          <a:xfrm>
            <a:off x="4330701" y="52244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Parallelogram 32"/>
          <p:cNvSpPr/>
          <p:nvPr/>
        </p:nvSpPr>
        <p:spPr>
          <a:xfrm>
            <a:off x="4879976" y="5224463"/>
            <a:ext cx="2741613" cy="41116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Parallelogram 33"/>
          <p:cNvSpPr/>
          <p:nvPr/>
        </p:nvSpPr>
        <p:spPr>
          <a:xfrm>
            <a:off x="7905753" y="52244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Parallelogram 34"/>
          <p:cNvSpPr/>
          <p:nvPr/>
        </p:nvSpPr>
        <p:spPr>
          <a:xfrm>
            <a:off x="8455028" y="5224463"/>
            <a:ext cx="2741613" cy="41116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ADA/Accessibility Content Experts</a:t>
            </a:r>
          </a:p>
        </p:txBody>
      </p:sp>
      <p:sp>
        <p:nvSpPr>
          <p:cNvPr id="36" name="Parallelogram 35"/>
          <p:cNvSpPr/>
          <p:nvPr/>
        </p:nvSpPr>
        <p:spPr>
          <a:xfrm>
            <a:off x="2370141" y="42846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Parallelogram 36"/>
          <p:cNvSpPr/>
          <p:nvPr/>
        </p:nvSpPr>
        <p:spPr>
          <a:xfrm>
            <a:off x="2919415" y="4284663"/>
            <a:ext cx="2741612" cy="41116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Parallelogram 37"/>
          <p:cNvSpPr/>
          <p:nvPr/>
        </p:nvSpPr>
        <p:spPr>
          <a:xfrm>
            <a:off x="5945189" y="4284663"/>
            <a:ext cx="549275" cy="411162"/>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Parallelogram 38"/>
          <p:cNvSpPr/>
          <p:nvPr/>
        </p:nvSpPr>
        <p:spPr>
          <a:xfrm>
            <a:off x="6494463" y="4284673"/>
            <a:ext cx="3073400" cy="371475"/>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1547814" y="3365500"/>
            <a:ext cx="2624602" cy="369332"/>
          </a:xfrm>
          <a:prstGeom prst="rect">
            <a:avLst/>
          </a:prstGeom>
          <a:noFill/>
        </p:spPr>
        <p:txBody>
          <a:bodyPr wrap="none">
            <a:spAutoFit/>
          </a:bodyPr>
          <a:lstStyle/>
          <a:p>
            <a:pPr>
              <a:defRPr/>
            </a:pPr>
            <a:r>
              <a:rPr lang="en-US" i="1" dirty="0">
                <a:solidFill>
                  <a:schemeClr val="bg2">
                    <a:lumMod val="50000"/>
                  </a:schemeClr>
                </a:solidFill>
                <a:latin typeface="Elegant Lux Mager" panose="00000500000000000000" pitchFamily="50" charset="0"/>
              </a:rPr>
              <a:t>PWDs &amp; Their Families</a:t>
            </a:r>
          </a:p>
        </p:txBody>
      </p:sp>
      <p:sp>
        <p:nvSpPr>
          <p:cNvPr id="51" name="TextBox 50"/>
          <p:cNvSpPr txBox="1"/>
          <p:nvPr/>
        </p:nvSpPr>
        <p:spPr>
          <a:xfrm>
            <a:off x="5387975" y="3381375"/>
            <a:ext cx="1726858" cy="369332"/>
          </a:xfrm>
          <a:prstGeom prst="rect">
            <a:avLst/>
          </a:prstGeom>
          <a:noFill/>
        </p:spPr>
        <p:txBody>
          <a:bodyPr wrap="none">
            <a:spAutoFit/>
          </a:bodyPr>
          <a:lstStyle/>
          <a:p>
            <a:pPr>
              <a:defRPr/>
            </a:pPr>
            <a:r>
              <a:rPr lang="en-US" i="1" dirty="0">
                <a:solidFill>
                  <a:schemeClr val="bg2">
                    <a:lumMod val="50000"/>
                  </a:schemeClr>
                </a:solidFill>
                <a:latin typeface="Elegant Lux Mager" panose="00000500000000000000" pitchFamily="50" charset="0"/>
              </a:rPr>
              <a:t>CBOs &amp; FBOs</a:t>
            </a:r>
          </a:p>
        </p:txBody>
      </p:sp>
      <p:sp>
        <p:nvSpPr>
          <p:cNvPr id="52" name="TextBox 51"/>
          <p:cNvSpPr txBox="1"/>
          <p:nvPr/>
        </p:nvSpPr>
        <p:spPr>
          <a:xfrm>
            <a:off x="9048751" y="3319471"/>
            <a:ext cx="1898914" cy="461665"/>
          </a:xfrm>
          <a:prstGeom prst="rect">
            <a:avLst/>
          </a:prstGeom>
          <a:noFill/>
        </p:spPr>
        <p:txBody>
          <a:bodyPr wrap="none">
            <a:spAutoFit/>
          </a:bodyPr>
          <a:lstStyle/>
          <a:p>
            <a:pPr>
              <a:defRPr/>
            </a:pPr>
            <a:r>
              <a:rPr lang="en-US" sz="1200" i="1" dirty="0" smtClean="0">
                <a:solidFill>
                  <a:schemeClr val="bg2">
                    <a:lumMod val="50000"/>
                  </a:schemeClr>
                </a:solidFill>
                <a:latin typeface="Elegant Lux Mager" panose="00000500000000000000" pitchFamily="50" charset="0"/>
              </a:rPr>
              <a:t> </a:t>
            </a:r>
            <a:r>
              <a:rPr lang="en-US" sz="1200" i="1" dirty="0">
                <a:solidFill>
                  <a:schemeClr val="bg2">
                    <a:lumMod val="50000"/>
                  </a:schemeClr>
                </a:solidFill>
                <a:latin typeface="Elegant Lux Mager" panose="00000500000000000000" pitchFamily="50" charset="0"/>
              </a:rPr>
              <a:t>Business owners &amp; </a:t>
            </a:r>
          </a:p>
          <a:p>
            <a:pPr>
              <a:defRPr/>
            </a:pPr>
            <a:r>
              <a:rPr lang="en-US" sz="1200" i="1" dirty="0">
                <a:solidFill>
                  <a:schemeClr val="bg2">
                    <a:lumMod val="50000"/>
                  </a:schemeClr>
                </a:solidFill>
                <a:latin typeface="Elegant Lux Mager" panose="00000500000000000000" pitchFamily="50" charset="0"/>
              </a:rPr>
              <a:t>Chambers of Commerce</a:t>
            </a:r>
          </a:p>
        </p:txBody>
      </p:sp>
      <p:sp>
        <p:nvSpPr>
          <p:cNvPr id="60" name="TextBox 59"/>
          <p:cNvSpPr txBox="1"/>
          <p:nvPr/>
        </p:nvSpPr>
        <p:spPr>
          <a:xfrm>
            <a:off x="3140075" y="4297364"/>
            <a:ext cx="2843036" cy="369332"/>
          </a:xfrm>
          <a:prstGeom prst="rect">
            <a:avLst/>
          </a:prstGeom>
          <a:noFill/>
        </p:spPr>
        <p:txBody>
          <a:bodyPr wrap="none">
            <a:spAutoFit/>
          </a:bodyPr>
          <a:lstStyle/>
          <a:p>
            <a:pPr>
              <a:defRPr/>
            </a:pPr>
            <a:r>
              <a:rPr lang="en-US" i="1" dirty="0">
                <a:solidFill>
                  <a:schemeClr val="bg2">
                    <a:lumMod val="50000"/>
                  </a:schemeClr>
                </a:solidFill>
                <a:latin typeface="Elegant Lux Mager" panose="00000500000000000000" pitchFamily="50" charset="0"/>
              </a:rPr>
              <a:t>City Officials &amp; Politicians</a:t>
            </a:r>
          </a:p>
        </p:txBody>
      </p:sp>
      <p:sp>
        <p:nvSpPr>
          <p:cNvPr id="61" name="TextBox 60"/>
          <p:cNvSpPr txBox="1"/>
          <p:nvPr/>
        </p:nvSpPr>
        <p:spPr>
          <a:xfrm>
            <a:off x="6918326" y="4305300"/>
            <a:ext cx="2830300" cy="369332"/>
          </a:xfrm>
          <a:prstGeom prst="rect">
            <a:avLst/>
          </a:prstGeom>
          <a:noFill/>
        </p:spPr>
        <p:txBody>
          <a:bodyPr wrap="none">
            <a:spAutoFit/>
          </a:bodyPr>
          <a:lstStyle/>
          <a:p>
            <a:pPr>
              <a:defRPr/>
            </a:pPr>
            <a:r>
              <a:rPr lang="en-US" i="1" dirty="0">
                <a:solidFill>
                  <a:schemeClr val="bg2">
                    <a:lumMod val="50000"/>
                  </a:schemeClr>
                </a:solidFill>
                <a:latin typeface="Elegant Lux Mager" panose="00000500000000000000" pitchFamily="50" charset="0"/>
              </a:rPr>
              <a:t>Disability Groups &amp; Orgs.</a:t>
            </a:r>
          </a:p>
        </p:txBody>
      </p:sp>
      <p:sp>
        <p:nvSpPr>
          <p:cNvPr id="62" name="TextBox 61"/>
          <p:cNvSpPr txBox="1"/>
          <p:nvPr/>
        </p:nvSpPr>
        <p:spPr>
          <a:xfrm>
            <a:off x="1495431" y="5249863"/>
            <a:ext cx="2612993" cy="369332"/>
          </a:xfrm>
          <a:prstGeom prst="rect">
            <a:avLst/>
          </a:prstGeom>
          <a:noFill/>
        </p:spPr>
        <p:txBody>
          <a:bodyPr wrap="none">
            <a:spAutoFit/>
          </a:bodyPr>
          <a:lstStyle/>
          <a:p>
            <a:pPr>
              <a:defRPr/>
            </a:pPr>
            <a:r>
              <a:rPr lang="en-US" i="1" dirty="0">
                <a:solidFill>
                  <a:schemeClr val="bg2">
                    <a:lumMod val="50000"/>
                  </a:schemeClr>
                </a:solidFill>
                <a:latin typeface="Elegant Lux Mager" panose="00000500000000000000" pitchFamily="50" charset="0"/>
              </a:rPr>
              <a:t>Educational Institutions</a:t>
            </a:r>
          </a:p>
        </p:txBody>
      </p:sp>
      <p:sp>
        <p:nvSpPr>
          <p:cNvPr id="63" name="TextBox 62"/>
          <p:cNvSpPr txBox="1"/>
          <p:nvPr/>
        </p:nvSpPr>
        <p:spPr>
          <a:xfrm>
            <a:off x="5194304" y="5249863"/>
            <a:ext cx="1573458" cy="369332"/>
          </a:xfrm>
          <a:prstGeom prst="rect">
            <a:avLst/>
          </a:prstGeom>
          <a:noFill/>
        </p:spPr>
        <p:txBody>
          <a:bodyPr wrap="none">
            <a:spAutoFit/>
          </a:bodyPr>
          <a:lstStyle/>
          <a:p>
            <a:pPr>
              <a:defRPr/>
            </a:pPr>
            <a:r>
              <a:rPr lang="en-US" i="1" dirty="0" smtClean="0">
                <a:solidFill>
                  <a:schemeClr val="bg2">
                    <a:lumMod val="50000"/>
                  </a:schemeClr>
                </a:solidFill>
                <a:latin typeface="Elegant Lux Mager" panose="00000500000000000000" pitchFamily="50" charset="0"/>
              </a:rPr>
              <a:t>Ethnic </a:t>
            </a:r>
            <a:r>
              <a:rPr lang="en-US" i="1" dirty="0">
                <a:solidFill>
                  <a:schemeClr val="bg2">
                    <a:lumMod val="50000"/>
                  </a:schemeClr>
                </a:solidFill>
                <a:latin typeface="Elegant Lux Mager" panose="00000500000000000000" pitchFamily="50" charset="0"/>
              </a:rPr>
              <a:t>Media</a:t>
            </a:r>
          </a:p>
        </p:txBody>
      </p:sp>
      <p:sp>
        <p:nvSpPr>
          <p:cNvPr id="65" name="Rectangle 64"/>
          <p:cNvSpPr/>
          <p:nvPr/>
        </p:nvSpPr>
        <p:spPr>
          <a:xfrm>
            <a:off x="4610101" y="577850"/>
            <a:ext cx="741363" cy="64293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Rectangle 65"/>
          <p:cNvSpPr/>
          <p:nvPr/>
        </p:nvSpPr>
        <p:spPr>
          <a:xfrm>
            <a:off x="5351470" y="577850"/>
            <a:ext cx="739775" cy="64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Rectangle 66"/>
          <p:cNvSpPr/>
          <p:nvPr/>
        </p:nvSpPr>
        <p:spPr>
          <a:xfrm>
            <a:off x="6091237" y="577850"/>
            <a:ext cx="741363" cy="64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Rectangle 67"/>
          <p:cNvSpPr/>
          <p:nvPr/>
        </p:nvSpPr>
        <p:spPr>
          <a:xfrm>
            <a:off x="6832601" y="577850"/>
            <a:ext cx="741363" cy="64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378" name="Rectangle 68"/>
          <p:cNvSpPr>
            <a:spLocks noChangeArrowheads="1"/>
          </p:cNvSpPr>
          <p:nvPr/>
        </p:nvSpPr>
        <p:spPr bwMode="auto">
          <a:xfrm>
            <a:off x="4768849"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2"/>
                </a:solidFill>
                <a:latin typeface="Elegant Lux Mager" charset="0"/>
                <a:cs typeface="Arial" charset="0"/>
              </a:rPr>
              <a:t>01</a:t>
            </a:r>
            <a:endParaRPr lang="en-US" dirty="0"/>
          </a:p>
        </p:txBody>
      </p:sp>
      <p:sp>
        <p:nvSpPr>
          <p:cNvPr id="57379" name="Rectangle 69"/>
          <p:cNvSpPr>
            <a:spLocks noChangeArrowheads="1"/>
          </p:cNvSpPr>
          <p:nvPr/>
        </p:nvSpPr>
        <p:spPr bwMode="auto">
          <a:xfrm>
            <a:off x="5510213"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latin typeface="Elegant Lux Mager" charset="0"/>
                <a:cs typeface="Arial" charset="0"/>
              </a:rPr>
              <a:t>02</a:t>
            </a:r>
            <a:endParaRPr lang="en-US" dirty="0">
              <a:solidFill>
                <a:schemeClr val="bg1"/>
              </a:solidFill>
            </a:endParaRPr>
          </a:p>
        </p:txBody>
      </p:sp>
      <p:sp>
        <p:nvSpPr>
          <p:cNvPr id="57380" name="Rectangle 70"/>
          <p:cNvSpPr>
            <a:spLocks noChangeArrowheads="1"/>
          </p:cNvSpPr>
          <p:nvPr/>
        </p:nvSpPr>
        <p:spPr bwMode="auto">
          <a:xfrm>
            <a:off x="6249988"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latin typeface="Elegant Lux Mager" charset="0"/>
                <a:cs typeface="Arial" charset="0"/>
              </a:rPr>
              <a:t>03</a:t>
            </a:r>
            <a:endParaRPr lang="en-US" dirty="0">
              <a:solidFill>
                <a:schemeClr val="bg1"/>
              </a:solidFill>
            </a:endParaRPr>
          </a:p>
        </p:txBody>
      </p:sp>
      <p:sp>
        <p:nvSpPr>
          <p:cNvPr id="57381" name="Rectangle 71"/>
          <p:cNvSpPr>
            <a:spLocks noChangeArrowheads="1"/>
          </p:cNvSpPr>
          <p:nvPr/>
        </p:nvSpPr>
        <p:spPr bwMode="auto">
          <a:xfrm>
            <a:off x="6983413"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latin typeface="Elegant Lux Mager" charset="0"/>
                <a:cs typeface="Arial" charset="0"/>
              </a:rPr>
              <a:t>04</a:t>
            </a:r>
            <a:endParaRPr lang="en-US" dirty="0">
              <a:solidFill>
                <a:schemeClr val="bg1"/>
              </a:solidFill>
            </a:endParaRPr>
          </a:p>
        </p:txBody>
      </p:sp>
      <p:cxnSp>
        <p:nvCxnSpPr>
          <p:cNvPr id="19" name="Straight Connector 18"/>
          <p:cNvCxnSpPr/>
          <p:nvPr/>
        </p:nvCxnSpPr>
        <p:spPr>
          <a:xfrm>
            <a:off x="0" y="58102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7"/>
          <p:cNvSpPr txBox="1">
            <a:spLocks noChangeArrowheads="1"/>
          </p:cNvSpPr>
          <p:nvPr/>
        </p:nvSpPr>
        <p:spPr bwMode="auto">
          <a:xfrm>
            <a:off x="369699" y="414805"/>
            <a:ext cx="1168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2800" dirty="0">
                <a:latin typeface="Arial" charset="0"/>
                <a:cs typeface="Arial" charset="0"/>
              </a:rPr>
              <a:t>What kinds of </a:t>
            </a:r>
            <a:r>
              <a:rPr lang="en-US" sz="2800" b="1" dirty="0">
                <a:solidFill>
                  <a:srgbClr val="2E75B6"/>
                </a:solidFill>
                <a:latin typeface="Arial" charset="0"/>
                <a:cs typeface="Arial" charset="0"/>
              </a:rPr>
              <a:t>COMMUNITY</a:t>
            </a:r>
            <a:r>
              <a:rPr lang="en-US" sz="2800" dirty="0">
                <a:latin typeface="Arial" charset="0"/>
                <a:cs typeface="Arial" charset="0"/>
              </a:rPr>
              <a:t> organizations or groups do you  </a:t>
            </a:r>
          </a:p>
          <a:p>
            <a:pPr eaLnBrk="1" hangingPunct="1"/>
            <a:r>
              <a:rPr lang="en-US" sz="2800" dirty="0">
                <a:latin typeface="Arial" charset="0"/>
                <a:cs typeface="Arial" charset="0"/>
              </a:rPr>
              <a:t>wish to partner with as a means to diversify your outreach?</a:t>
            </a:r>
          </a:p>
        </p:txBody>
      </p:sp>
      <p:pic>
        <p:nvPicPr>
          <p:cNvPr id="73731" name="Picture 2" descr="http://us.cdn4.123rf.com/168nwm/supertrooper/supertrooper0810/supertrooper081000102/3717194-silhouette-of-a-young-girl-with-short-hai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0" y="4343400"/>
            <a:ext cx="502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http://l.thumbs.canstockphoto.com/canstock158415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8773" y="3721398"/>
            <a:ext cx="276383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572000" y="6705600"/>
            <a:ext cx="3048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solidFill>
                <a:srgbClr val="FFFFFF"/>
              </a:solidFill>
              <a:ea typeface="ＭＳ Ｐゴシック" charset="0"/>
              <a:cs typeface="ＭＳ Ｐゴシック" charset="0"/>
            </a:endParaRPr>
          </a:p>
        </p:txBody>
      </p:sp>
      <p:pic>
        <p:nvPicPr>
          <p:cNvPr id="73734" name="Picture 10" descr="http://essentialoilworld.com/essentialoilreviews/wp-content/uploads/2010/04/menopause-woman-silhouett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25200" y="1550991"/>
            <a:ext cx="39624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Female Silhouette Clip Ar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4919" y="4181318"/>
            <a:ext cx="2743200" cy="2113962"/>
          </a:xfrm>
          <a:prstGeom prst="rect">
            <a:avLst/>
          </a:prstGeom>
          <a:noFill/>
          <a:effectLst>
            <a:softEdge rad="31750"/>
          </a:effectLst>
        </p:spPr>
      </p:pic>
    </p:spTree>
    <p:extLst>
      <p:ext uri="{BB962C8B-B14F-4D97-AF65-F5344CB8AC3E}">
        <p14:creationId xmlns:p14="http://schemas.microsoft.com/office/powerpoint/2010/main" val="27313466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 name="Shape 121"/>
          <p:cNvSpPr/>
          <p:nvPr/>
        </p:nvSpPr>
        <p:spPr>
          <a:xfrm>
            <a:off x="10948988" y="4449773"/>
            <a:ext cx="0" cy="331787"/>
          </a:xfrm>
          <a:prstGeom prst="line">
            <a:avLst/>
          </a:prstGeom>
          <a:ln>
            <a:solidFill/>
            <a:round/>
          </a:ln>
        </p:spPr>
        <p:txBody>
          <a:bodyPr lIns="45719" rIns="45719"/>
          <a:lstStyle/>
          <a:p>
            <a:pPr eaLnBrk="1" hangingPunct="1">
              <a:defRPr sz="1200">
                <a:latin typeface="+mn-lt"/>
                <a:ea typeface="+mn-ea"/>
                <a:cs typeface="+mn-cs"/>
                <a:sym typeface="Helvetica"/>
              </a:defRPr>
            </a:pPr>
            <a:endParaRPr sz="1200">
              <a:latin typeface="+mn-lt"/>
              <a:ea typeface="+mn-ea"/>
              <a:cs typeface="+mn-cs"/>
              <a:sym typeface="Helvetica"/>
            </a:endParaRPr>
          </a:p>
        </p:txBody>
      </p:sp>
      <p:grpSp>
        <p:nvGrpSpPr>
          <p:cNvPr id="84995" name="Group 125"/>
          <p:cNvGrpSpPr>
            <a:grpSpLocks/>
          </p:cNvGrpSpPr>
          <p:nvPr/>
        </p:nvGrpSpPr>
        <p:grpSpPr bwMode="auto">
          <a:xfrm>
            <a:off x="6326189" y="4314825"/>
            <a:ext cx="4337051" cy="412750"/>
            <a:chOff x="-1" y="-70564"/>
            <a:chExt cx="4337508" cy="411581"/>
          </a:xfrm>
        </p:grpSpPr>
        <p:sp>
          <p:nvSpPr>
            <p:cNvPr id="85001"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85002"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84996" name="Title 1"/>
          <p:cNvSpPr txBox="1">
            <a:spLocks/>
          </p:cNvSpPr>
          <p:nvPr/>
        </p:nvSpPr>
        <p:spPr bwMode="auto">
          <a:xfrm>
            <a:off x="-665162" y="3078163"/>
            <a:ext cx="573087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84997" name="Title 1"/>
          <p:cNvSpPr>
            <a:spLocks noGrp="1"/>
          </p:cNvSpPr>
          <p:nvPr>
            <p:ph type="title"/>
          </p:nvPr>
        </p:nvSpPr>
        <p:spPr>
          <a:xfrm>
            <a:off x="838200" y="2651135"/>
            <a:ext cx="10515600" cy="1325563"/>
          </a:xfrm>
        </p:spPr>
        <p:txBody>
          <a:bodyPr/>
          <a:lstStyle/>
          <a:p>
            <a:endParaRPr lang="en-US" dirty="0">
              <a:latin typeface="Calibri Light" charset="0"/>
              <a:ea typeface="MS PGothic" charset="0"/>
            </a:endParaRPr>
          </a:p>
        </p:txBody>
      </p:sp>
      <p:sp>
        <p:nvSpPr>
          <p:cNvPr id="10" name="Rectangle 9"/>
          <p:cNvSpPr/>
          <p:nvPr/>
        </p:nvSpPr>
        <p:spPr>
          <a:xfrm>
            <a:off x="-1592264" y="2479685"/>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4999" name="Title 1"/>
          <p:cNvSpPr txBox="1">
            <a:spLocks/>
          </p:cNvSpPr>
          <p:nvPr/>
        </p:nvSpPr>
        <p:spPr bwMode="auto">
          <a:xfrm>
            <a:off x="-423317" y="2673156"/>
            <a:ext cx="13718661" cy="1270000"/>
          </a:xfrm>
          <a:prstGeom prst="rect">
            <a:avLst/>
          </a:prstGeom>
          <a:solidFill>
            <a:srgbClr val="609D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4400" b="1" dirty="0" smtClean="0">
                <a:solidFill>
                  <a:schemeClr val="bg1"/>
                </a:solidFill>
                <a:latin typeface="Arial" charset="0"/>
                <a:cs typeface="Arial" charset="0"/>
              </a:rPr>
              <a:t>Outreach </a:t>
            </a:r>
            <a:r>
              <a:rPr lang="en-US" sz="4400" b="1" dirty="0">
                <a:solidFill>
                  <a:schemeClr val="bg1"/>
                </a:solidFill>
                <a:latin typeface="Arial" charset="0"/>
                <a:cs typeface="Arial" charset="0"/>
              </a:rPr>
              <a:t>Strategy </a:t>
            </a:r>
            <a:r>
              <a:rPr lang="en-US" sz="4400" b="1" dirty="0" smtClean="0">
                <a:solidFill>
                  <a:schemeClr val="bg1"/>
                </a:solidFill>
                <a:latin typeface="Arial" charset="0"/>
                <a:cs typeface="Arial" charset="0"/>
              </a:rPr>
              <a:t># 3</a:t>
            </a:r>
          </a:p>
          <a:p>
            <a:pPr algn="ctr" eaLnBrk="1" hangingPunct="1">
              <a:lnSpc>
                <a:spcPct val="90000"/>
              </a:lnSpc>
            </a:pPr>
            <a:r>
              <a:rPr lang="en-US" sz="4000" b="1" dirty="0" smtClean="0">
                <a:solidFill>
                  <a:schemeClr val="bg1"/>
                </a:solidFill>
                <a:latin typeface="Arial" charset="0"/>
                <a:cs typeface="Arial" charset="0"/>
              </a:rPr>
              <a:t>Strengthen Language and Linguistic Capacities</a:t>
            </a:r>
            <a:endParaRPr lang="en-US" sz="4000" b="1" dirty="0">
              <a:solidFill>
                <a:schemeClr val="bg1"/>
              </a:solidFill>
              <a:latin typeface="Arial" charset="0"/>
              <a:cs typeface="Arial" charset="0"/>
            </a:endParaRPr>
          </a:p>
        </p:txBody>
      </p:sp>
      <p:sp>
        <p:nvSpPr>
          <p:cNvPr id="85000" name="Rectangle 1"/>
          <p:cNvSpPr>
            <a:spLocks noChangeArrowheads="1"/>
          </p:cNvSpPr>
          <p:nvPr/>
        </p:nvSpPr>
        <p:spPr bwMode="auto">
          <a:xfrm>
            <a:off x="863607" y="4627563"/>
            <a:ext cx="1093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eaLnBrk="1" hangingPunct="1">
              <a:buFont typeface="Wingdings" charset="0"/>
              <a:buNone/>
            </a:pPr>
            <a:r>
              <a:rPr lang="en-US" sz="2000" dirty="0">
                <a:latin typeface="Arial" charset="0"/>
                <a:cs typeface="Arial" charset="0"/>
              </a:rPr>
              <a:t>    </a:t>
            </a:r>
            <a:endParaRPr lang="en-US" sz="2000" b="1" dirty="0">
              <a:latin typeface="Arial"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 y="481023"/>
            <a:ext cx="12223751"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1139" y="3321050"/>
            <a:ext cx="11785600" cy="3282950"/>
          </a:xfrm>
        </p:spPr>
        <p:txBody>
          <a:bodyPr rtlCol="0">
            <a:noAutofit/>
          </a:bodyPr>
          <a:lstStyle/>
          <a:p>
            <a:pPr eaLnBrk="1" fontAlgn="auto" hangingPunct="1">
              <a:lnSpc>
                <a:spcPct val="70000"/>
              </a:lnSpc>
              <a:spcAft>
                <a:spcPts val="0"/>
              </a:spcAft>
              <a:buFont typeface="Arial" panose="020B0604020202020204" pitchFamily="34" charset="0"/>
              <a:buNone/>
              <a:defRPr/>
            </a:pPr>
            <a:endParaRPr lang="en-US" sz="1400" dirty="0" smtClean="0">
              <a:latin typeface="Arial"/>
              <a:ea typeface="+mn-ea"/>
              <a:cs typeface="Arial"/>
            </a:endParaRPr>
          </a:p>
          <a:p>
            <a:pPr eaLnBrk="1" fontAlgn="auto" hangingPunct="1">
              <a:lnSpc>
                <a:spcPct val="70000"/>
              </a:lnSpc>
              <a:spcAft>
                <a:spcPts val="0"/>
              </a:spcAft>
              <a:buFont typeface="Arial" panose="020B0604020202020204" pitchFamily="34" charset="0"/>
              <a:buNone/>
              <a:defRPr/>
            </a:pPr>
            <a:r>
              <a:rPr lang="en-US" sz="1400" b="1" dirty="0" smtClean="0">
                <a:latin typeface="Arial"/>
                <a:ea typeface="+mn-ea"/>
                <a:cs typeface="Arial"/>
              </a:rPr>
              <a:t>Presenters </a:t>
            </a:r>
          </a:p>
          <a:p>
            <a:pPr eaLnBrk="1" fontAlgn="auto" hangingPunct="1">
              <a:lnSpc>
                <a:spcPct val="70000"/>
              </a:lnSpc>
              <a:spcAft>
                <a:spcPts val="0"/>
              </a:spcAft>
              <a:buFont typeface="Arial" panose="020B0604020202020204" pitchFamily="34" charset="0"/>
              <a:buNone/>
              <a:defRPr/>
            </a:pPr>
            <a:r>
              <a:rPr lang="en-US" sz="1400" dirty="0" smtClean="0">
                <a:latin typeface="Arial"/>
                <a:ea typeface="+mn-ea"/>
                <a:cs typeface="Arial"/>
              </a:rPr>
              <a:t>Rooshey Hasnain, Ed.D. and Angela Mascarenas, Ph.D.</a:t>
            </a:r>
          </a:p>
          <a:p>
            <a:pPr eaLnBrk="1" fontAlgn="auto" hangingPunct="1">
              <a:spcAft>
                <a:spcPts val="0"/>
              </a:spcAft>
              <a:buFont typeface="Arial" panose="020B0604020202020204" pitchFamily="34" charset="0"/>
              <a:buNone/>
              <a:defRPr/>
            </a:pPr>
            <a:r>
              <a:rPr lang="en-US" sz="1400" b="1" dirty="0" smtClean="0">
                <a:latin typeface="Arial"/>
                <a:ea typeface="+mn-ea"/>
                <a:cs typeface="Arial"/>
              </a:rPr>
              <a:t>Contributing Research Interns</a:t>
            </a:r>
          </a:p>
          <a:p>
            <a:pPr eaLnBrk="1" fontAlgn="auto" hangingPunct="1">
              <a:spcAft>
                <a:spcPts val="0"/>
              </a:spcAft>
              <a:buFont typeface="Arial" panose="020B0604020202020204" pitchFamily="34" charset="0"/>
              <a:buNone/>
              <a:defRPr/>
            </a:pPr>
            <a:r>
              <a:rPr lang="en-US" sz="1400" dirty="0" smtClean="0">
                <a:latin typeface="Arial"/>
                <a:ea typeface="+mn-ea"/>
                <a:cs typeface="Arial"/>
              </a:rPr>
              <a:t>Christopher Tran and Alireza Karduni</a:t>
            </a:r>
          </a:p>
          <a:p>
            <a:pPr eaLnBrk="1" fontAlgn="auto" hangingPunct="1">
              <a:spcAft>
                <a:spcPts val="0"/>
              </a:spcAft>
              <a:defRPr/>
            </a:pPr>
            <a:r>
              <a:rPr lang="en-US" sz="1400" b="1" dirty="0" smtClean="0">
                <a:latin typeface="Arial"/>
                <a:cs typeface="Arial"/>
              </a:rPr>
              <a:t>Contributing Artists</a:t>
            </a:r>
            <a:endParaRPr lang="en-US" sz="1400" dirty="0" smtClean="0">
              <a:latin typeface="Arial"/>
              <a:ea typeface="+mn-ea"/>
              <a:cs typeface="Arial"/>
            </a:endParaRPr>
          </a:p>
          <a:p>
            <a:pPr eaLnBrk="1" fontAlgn="auto" hangingPunct="1">
              <a:spcAft>
                <a:spcPts val="0"/>
              </a:spcAft>
              <a:buFont typeface="Arial" panose="020B0604020202020204" pitchFamily="34" charset="0"/>
              <a:buNone/>
              <a:defRPr/>
            </a:pPr>
            <a:r>
              <a:rPr lang="en-US" sz="1400" dirty="0" smtClean="0">
                <a:latin typeface="Arial"/>
                <a:ea typeface="+mn-ea"/>
                <a:cs typeface="Arial"/>
              </a:rPr>
              <a:t>Alfred Tsao, Mr</a:t>
            </a:r>
            <a:r>
              <a:rPr lang="en-US" sz="1400" dirty="0">
                <a:latin typeface="Arial"/>
                <a:ea typeface="+mn-ea"/>
                <a:cs typeface="Arial"/>
              </a:rPr>
              <a:t>. Mohammed (Moe) </a:t>
            </a:r>
            <a:r>
              <a:rPr lang="en-US" sz="1400" dirty="0" smtClean="0">
                <a:latin typeface="Arial"/>
                <a:ea typeface="+mn-ea"/>
                <a:cs typeface="Arial"/>
              </a:rPr>
              <a:t>Ganim</a:t>
            </a:r>
            <a:endParaRPr lang="en-US" sz="1400" dirty="0">
              <a:latin typeface="Arial"/>
              <a:ea typeface="+mn-ea"/>
              <a:cs typeface="Arial"/>
            </a:endParaRPr>
          </a:p>
          <a:p>
            <a:pPr eaLnBrk="1" fontAlgn="auto" hangingPunct="1">
              <a:spcAft>
                <a:spcPts val="0"/>
              </a:spcAft>
              <a:buFont typeface="Arial" panose="020B0604020202020204" pitchFamily="34" charset="0"/>
              <a:buNone/>
              <a:defRPr/>
            </a:pPr>
            <a:endParaRPr lang="en-US" sz="1400" dirty="0">
              <a:latin typeface="Arial"/>
              <a:ea typeface="+mn-ea"/>
              <a:cs typeface="Arial"/>
            </a:endParaRPr>
          </a:p>
          <a:p>
            <a:pPr eaLnBrk="1" fontAlgn="auto" hangingPunct="1">
              <a:lnSpc>
                <a:spcPct val="70000"/>
              </a:lnSpc>
              <a:spcAft>
                <a:spcPts val="0"/>
              </a:spcAft>
              <a:defRPr/>
            </a:pPr>
            <a:r>
              <a:rPr lang="en-US" sz="1400" dirty="0" smtClean="0">
                <a:latin typeface="Arial"/>
                <a:cs typeface="Arial"/>
              </a:rPr>
              <a:t>Chicago </a:t>
            </a:r>
            <a:r>
              <a:rPr lang="en-US" sz="1400" dirty="0">
                <a:latin typeface="Arial"/>
                <a:cs typeface="Arial"/>
              </a:rPr>
              <a:t>Cultural Accessibility Consortium (CCAC)</a:t>
            </a:r>
          </a:p>
          <a:p>
            <a:pPr eaLnBrk="1" fontAlgn="auto" hangingPunct="1">
              <a:lnSpc>
                <a:spcPct val="70000"/>
              </a:lnSpc>
              <a:spcAft>
                <a:spcPts val="0"/>
              </a:spcAft>
              <a:defRPr/>
            </a:pPr>
            <a:r>
              <a:rPr lang="en-US" sz="1400" dirty="0">
                <a:latin typeface="Arial"/>
                <a:cs typeface="Arial"/>
              </a:rPr>
              <a:t>Thursday, February 12, 2015 </a:t>
            </a:r>
          </a:p>
          <a:p>
            <a:pPr eaLnBrk="1" fontAlgn="auto" hangingPunct="1">
              <a:lnSpc>
                <a:spcPct val="70000"/>
              </a:lnSpc>
              <a:spcAft>
                <a:spcPts val="0"/>
              </a:spcAft>
              <a:defRPr/>
            </a:pPr>
            <a:r>
              <a:rPr lang="en-US" sz="1400" dirty="0">
                <a:latin typeface="Arial"/>
                <a:cs typeface="Arial"/>
              </a:rPr>
              <a:t> 3:30 PM to 5:30 PM </a:t>
            </a:r>
          </a:p>
          <a:p>
            <a:pPr eaLnBrk="1" fontAlgn="auto" hangingPunct="1">
              <a:spcAft>
                <a:spcPts val="0"/>
              </a:spcAft>
              <a:buFont typeface="Arial" panose="020B0604020202020204" pitchFamily="34" charset="0"/>
              <a:buNone/>
              <a:defRPr/>
            </a:pPr>
            <a:endParaRPr lang="en-US" sz="1400" dirty="0" smtClean="0">
              <a:latin typeface="Arial"/>
              <a:ea typeface="+mn-ea"/>
              <a:cs typeface="Arial"/>
            </a:endParaRPr>
          </a:p>
        </p:txBody>
      </p:sp>
      <p:pic>
        <p:nvPicPr>
          <p:cNvPr id="14339" name="Picture 2" descr="https://scontent-a.xx.fbcdn.net/hphotos-frc3/t1.0-9/1002023_400257303433947_992968340_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17137" y="3505200"/>
            <a:ext cx="14478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37" y="5943600"/>
            <a:ext cx="2863851"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ADOP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4541" y="3389317"/>
            <a:ext cx="25161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OL.AHS.DDHD.BOTTOM.LG.PMS.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01095" y="5861050"/>
            <a:ext cx="32035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5"/>
          <p:cNvSpPr>
            <a:spLocks noGrp="1"/>
          </p:cNvSpPr>
          <p:nvPr>
            <p:ph type="ctrTitle"/>
          </p:nvPr>
        </p:nvSpPr>
        <p:spPr>
          <a:xfrm>
            <a:off x="-320675" y="373063"/>
            <a:ext cx="12852400" cy="2860675"/>
          </a:xfrm>
          <a:solidFill>
            <a:srgbClr val="609DD1"/>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5400" b="1" dirty="0" smtClean="0">
                <a:latin typeface="Arial"/>
                <a:cs typeface="Arial"/>
              </a:rPr>
              <a:t/>
            </a:r>
            <a:br>
              <a:rPr lang="en-US" sz="5400" b="1" dirty="0" smtClean="0">
                <a:latin typeface="Arial"/>
                <a:cs typeface="Arial"/>
              </a:rPr>
            </a:br>
            <a:r>
              <a:rPr lang="en-US" sz="5400" b="1" dirty="0" smtClean="0">
                <a:solidFill>
                  <a:schemeClr val="accent1">
                    <a:lumMod val="50000"/>
                  </a:schemeClr>
                </a:solidFill>
                <a:latin typeface="Arial"/>
                <a:cs typeface="Arial"/>
              </a:rPr>
              <a:t>The Elements of </a:t>
            </a:r>
            <a:r>
              <a:rPr lang="en-US" sz="5400" b="1" dirty="0">
                <a:solidFill>
                  <a:schemeClr val="accent1">
                    <a:lumMod val="50000"/>
                  </a:schemeClr>
                </a:solidFill>
                <a:latin typeface="Arial"/>
                <a:cs typeface="Arial"/>
              </a:rPr>
              <a:t>Outreach: </a:t>
            </a:r>
            <a:r>
              <a:rPr lang="en-US" sz="5400" b="1" dirty="0" smtClean="0">
                <a:solidFill>
                  <a:schemeClr val="accent1">
                    <a:lumMod val="50000"/>
                  </a:schemeClr>
                </a:solidFill>
                <a:latin typeface="Arial"/>
                <a:cs typeface="Arial"/>
              </a:rPr>
              <a:t/>
            </a:r>
            <a:br>
              <a:rPr lang="en-US" sz="5400" b="1" dirty="0" smtClean="0">
                <a:solidFill>
                  <a:schemeClr val="accent1">
                    <a:lumMod val="50000"/>
                  </a:schemeClr>
                </a:solidFill>
                <a:latin typeface="Arial"/>
                <a:cs typeface="Arial"/>
              </a:rPr>
            </a:br>
            <a:r>
              <a:rPr lang="en-US" sz="4000" b="1" dirty="0" smtClean="0">
                <a:latin typeface="Arial"/>
                <a:cs typeface="Arial"/>
              </a:rPr>
              <a:t>Strategic </a:t>
            </a:r>
            <a:r>
              <a:rPr lang="en-US" sz="4000" b="1" dirty="0">
                <a:latin typeface="Arial"/>
                <a:cs typeface="Arial"/>
              </a:rPr>
              <a:t>Marketing to the Disability Community</a:t>
            </a:r>
            <a:r>
              <a:rPr lang="en-US" sz="4800" b="1" dirty="0">
                <a:latin typeface="Arial"/>
                <a:cs typeface="Arial"/>
              </a:rPr>
              <a:t>	</a:t>
            </a:r>
            <a:br>
              <a:rPr lang="en-US" sz="4800" b="1" dirty="0">
                <a:latin typeface="Arial"/>
                <a:cs typeface="Arial"/>
              </a:rPr>
            </a:br>
            <a:endParaRPr lang="en-US" sz="4800" dirty="0">
              <a:latin typeface="Arial"/>
              <a:cs typeface="Aria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94" y="461973"/>
            <a:ext cx="10726737" cy="700087"/>
          </a:xfrm>
        </p:spPr>
        <p:txBody>
          <a:bodyPr>
            <a:noAutofit/>
          </a:bodyPr>
          <a:lstStyle/>
          <a:p>
            <a:pPr algn="ctr">
              <a:defRPr/>
            </a:pPr>
            <a:r>
              <a:rPr lang="en-US" b="1" dirty="0" smtClean="0">
                <a:ln w="0"/>
                <a:solidFill>
                  <a:srgbClr val="2E75B6"/>
                </a:solidFill>
                <a:effectLst>
                  <a:outerShdw blurRad="38100" dist="25400" dir="5400000" algn="ctr" rotWithShape="0">
                    <a:srgbClr val="6E747A">
                      <a:alpha val="43000"/>
                    </a:srgbClr>
                  </a:outerShdw>
                </a:effectLst>
              </a:rPr>
              <a:t>Foreign Born Populations in IL by Ability to Speak English</a:t>
            </a:r>
            <a:endParaRPr lang="en-US" b="1" dirty="0">
              <a:ln w="0"/>
              <a:solidFill>
                <a:srgbClr val="2E75B6"/>
              </a:solidFill>
              <a:effectLst>
                <a:outerShdw blurRad="38100" dist="25400" dir="5400000" algn="ctr" rotWithShape="0">
                  <a:srgbClr val="6E747A">
                    <a:alpha val="43000"/>
                  </a:srgbClr>
                </a:outerShdw>
              </a:effectLst>
            </a:endParaRPr>
          </a:p>
        </p:txBody>
      </p:sp>
      <p:pic>
        <p:nvPicPr>
          <p:cNvPr id="70659"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0651" y="1484319"/>
            <a:ext cx="70612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6711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38200" y="365133"/>
            <a:ext cx="10515600" cy="803275"/>
          </a:xfrm>
        </p:spPr>
        <p:txBody>
          <a:bodyPr/>
          <a:lstStyle/>
          <a:p>
            <a:pPr algn="ctr"/>
            <a:r>
              <a:rPr lang="en-US" altLang="en-US" sz="4000" b="1" dirty="0" smtClean="0">
                <a:solidFill>
                  <a:srgbClr val="F2F2F2"/>
                </a:solidFill>
                <a:latin typeface="Arial"/>
                <a:ea typeface="ＭＳ Ｐゴシック" panose="020B0600070205080204" pitchFamily="34" charset="-128"/>
                <a:cs typeface="Arial"/>
              </a:rPr>
              <a:t>Language Access Efforts</a:t>
            </a:r>
          </a:p>
        </p:txBody>
      </p:sp>
      <p:sp>
        <p:nvSpPr>
          <p:cNvPr id="65539" name="Content Placeholder 2"/>
          <p:cNvSpPr>
            <a:spLocks noGrp="1"/>
          </p:cNvSpPr>
          <p:nvPr>
            <p:ph idx="1"/>
          </p:nvPr>
        </p:nvSpPr>
        <p:spPr>
          <a:xfrm>
            <a:off x="230885" y="1633540"/>
            <a:ext cx="11723816" cy="4967076"/>
          </a:xfrm>
        </p:spPr>
        <p:txBody>
          <a:bodyPr>
            <a:noAutofit/>
          </a:bodyPr>
          <a:lstStyle/>
          <a:p>
            <a:pPr marL="0" indent="0">
              <a:buFont typeface="Arial" panose="020B0604020202020204" pitchFamily="34" charset="0"/>
              <a:buNone/>
            </a:pPr>
            <a:r>
              <a:rPr lang="en-US" altLang="en-US" sz="2700" dirty="0" smtClean="0">
                <a:ea typeface="ＭＳ Ｐゴシック" panose="020B0600070205080204" pitchFamily="34" charset="-128"/>
              </a:rPr>
              <a:t>ADOPT’s Language preference selection for online and onsite referral form</a:t>
            </a:r>
          </a:p>
          <a:p>
            <a:pPr marL="971550" lvl="1" indent="-514350">
              <a:buFont typeface="Calibri Light" panose="020F0302020204030204" pitchFamily="34" charset="0"/>
              <a:buAutoNum type="arabicPeriod"/>
            </a:pPr>
            <a:r>
              <a:rPr lang="en-US" altLang="en-US" sz="2700" b="1" dirty="0" smtClean="0">
                <a:solidFill>
                  <a:schemeClr val="accent6"/>
                </a:solidFill>
                <a:ea typeface="ＭＳ Ｐゴシック" panose="020B0600070205080204" pitchFamily="34" charset="-128"/>
              </a:rPr>
              <a:t>Translated DRS-VR fact sheets</a:t>
            </a:r>
          </a:p>
          <a:p>
            <a:pPr marL="1828800" lvl="3" indent="-514350"/>
            <a:r>
              <a:rPr lang="en-US" altLang="en-US" sz="2700" dirty="0" smtClean="0">
                <a:ea typeface="ＭＳ Ｐゴシック" panose="020B0600070205080204" pitchFamily="34" charset="-128"/>
              </a:rPr>
              <a:t>13 languages</a:t>
            </a:r>
            <a:endParaRPr lang="en-US" altLang="en-US" sz="2700" dirty="0">
              <a:ea typeface="ＭＳ Ｐゴシック" panose="020B0600070205080204" pitchFamily="34" charset="-128"/>
            </a:endParaRPr>
          </a:p>
          <a:p>
            <a:pPr marL="1314450" lvl="3" indent="0">
              <a:buNone/>
            </a:pPr>
            <a:endParaRPr lang="en-US" altLang="en-US" sz="2700" dirty="0" smtClean="0">
              <a:ea typeface="ＭＳ Ｐゴシック" panose="020B0600070205080204" pitchFamily="34" charset="-128"/>
            </a:endParaRPr>
          </a:p>
          <a:p>
            <a:pPr marL="1314450" lvl="3" indent="0">
              <a:buNone/>
            </a:pPr>
            <a:endParaRPr lang="en-US" altLang="en-US" sz="2700" dirty="0" smtClean="0">
              <a:ea typeface="ＭＳ Ｐゴシック" panose="020B0600070205080204" pitchFamily="34" charset="-128"/>
            </a:endParaRPr>
          </a:p>
          <a:p>
            <a:pPr marL="971550" lvl="1" indent="-514350">
              <a:buFont typeface="Calibri Light" panose="020F0302020204030204" pitchFamily="34" charset="0"/>
              <a:buAutoNum type="arabicPeriod"/>
            </a:pPr>
            <a:r>
              <a:rPr lang="en-US" altLang="en-US" sz="2700" b="1" dirty="0" smtClean="0">
                <a:solidFill>
                  <a:srgbClr val="70AD47"/>
                </a:solidFill>
                <a:ea typeface="ＭＳ Ｐゴシック" panose="020B0600070205080204" pitchFamily="34" charset="-128"/>
              </a:rPr>
              <a:t>Audio accessible </a:t>
            </a:r>
            <a:r>
              <a:rPr lang="en-US" altLang="en-US" sz="2700" dirty="0" smtClean="0">
                <a:ea typeface="ＭＳ Ｐゴシック" panose="020B0600070205080204" pitchFamily="34" charset="-128"/>
              </a:rPr>
              <a:t>fact sheets</a:t>
            </a:r>
          </a:p>
          <a:p>
            <a:pPr marL="1828800" lvl="3" indent="-514350">
              <a:lnSpc>
                <a:spcPct val="120000"/>
              </a:lnSpc>
              <a:buFont typeface="Arial" panose="020B0604020202020204" pitchFamily="34" charset="0"/>
              <a:buNone/>
            </a:pPr>
            <a:r>
              <a:rPr lang="en-US" altLang="en-US" sz="2700" dirty="0" smtClean="0">
                <a:ea typeface="ＭＳ Ｐゴシック" panose="020B0600070205080204" pitchFamily="34" charset="-128"/>
              </a:rPr>
              <a:t>		 Hindi clip                	              Tagalog Clip</a:t>
            </a:r>
          </a:p>
        </p:txBody>
      </p:sp>
      <p:pic>
        <p:nvPicPr>
          <p:cNvPr id="61449" name="Hindi_Ashmeet%20clip%20(deleted%209e1cd82643c39ba0b053b14c2e5b45eb).mp3" descr="/Users/janekim7/Dropbox/.dropbox.cache/2013-06-27/Hindi_Ashmeet clip (deleted 9e1cd82643c39ba0b053b14c2e5b45eb).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2452085" y="5600126"/>
            <a:ext cx="58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Tagalog_JC%20clip%20(deleted%2086e3b0a0c9a290b14eef7597cc554ff8).mp3" descr="/Users/janekim7/Dropbox/.dropbox.cache/2013-06-27/Tagalog_JC clip (deleted 86e3b0a0c9a290b14eef7597cc554ff8).mp3">
            <a:hlinkClick r:id="" action="ppaction://media"/>
          </p:cNvPr>
          <p:cNvPicPr>
            <a:picLocks noChangeAspect="1" noChangeArrowheads="1"/>
          </p:cNvPicPr>
          <p:nvPr>
            <a:audioFile r:link="rId4"/>
            <p:extLst>
              <p:ext uri="{DAA4B4D4-6D71-4841-9C94-3DE7FCFB9230}">
                <p14:media xmlns:p14="http://schemas.microsoft.com/office/powerpoint/2010/main" r:link="rId3"/>
              </p:ext>
            </p:extLst>
          </p:nvPr>
        </p:nvPicPr>
        <p:blipFill>
          <a:blip r:embed="rId11">
            <a:extLst>
              <a:ext uri="{28A0092B-C50C-407E-A947-70E740481C1C}">
                <a14:useLocalDpi xmlns:a14="http://schemas.microsoft.com/office/drawing/2010/main" val="0"/>
              </a:ext>
            </a:extLst>
          </a:blip>
          <a:srcRect/>
          <a:stretch>
            <a:fillRect/>
          </a:stretch>
        </p:blipFill>
        <p:spPr bwMode="auto">
          <a:xfrm>
            <a:off x="8055933" y="5649913"/>
            <a:ext cx="577851"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indi_Ashmeet clip copy.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127680" y="5430838"/>
            <a:ext cx="1083733" cy="812800"/>
          </a:xfrm>
          <a:prstGeom prst="rect">
            <a:avLst/>
          </a:prstGeom>
        </p:spPr>
      </p:pic>
      <p:pic>
        <p:nvPicPr>
          <p:cNvPr id="3" name="Tagalog_JC clip copy.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6714204" y="5430838"/>
            <a:ext cx="1083733" cy="812800"/>
          </a:xfrm>
          <a:prstGeom prst="rect">
            <a:avLst/>
          </a:prstGeom>
        </p:spPr>
      </p:pic>
    </p:spTree>
    <p:extLst>
      <p:ext uri="{BB962C8B-B14F-4D97-AF65-F5344CB8AC3E}">
        <p14:creationId xmlns:p14="http://schemas.microsoft.com/office/powerpoint/2010/main" val="1058791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1398" fill="hold"/>
                                        <p:tgtEl>
                                          <p:spTgt spid="6145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144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61449"/>
                                        </p:tgtEl>
                                      </p:cBhvr>
                                    </p:cmd>
                                  </p:childTnLst>
                                </p:cTn>
                              </p:par>
                            </p:childTnLst>
                          </p:cTn>
                        </p:par>
                      </p:childTnLst>
                    </p:cTn>
                  </p:par>
                </p:childTnLst>
              </p:cTn>
              <p:nextCondLst>
                <p:cond evt="onClick" delay="0">
                  <p:tgtEl>
                    <p:spTgt spid="61449"/>
                  </p:tgtEl>
                </p:cond>
              </p:nextCondLst>
            </p:seq>
            <p:audio>
              <p:cMediaNode>
                <p:cTn id="12" fill="hold" display="0">
                  <p:stCondLst>
                    <p:cond delay="indefinite"/>
                  </p:stCondLst>
                  <p:endCondLst>
                    <p:cond evt="onNext" delay="0">
                      <p:tgtEl>
                        <p:sldTgt/>
                      </p:tgtEl>
                    </p:cond>
                    <p:cond evt="onPrev" delay="0">
                      <p:tgtEl>
                        <p:sldTgt/>
                      </p:tgtEl>
                    </p:cond>
                  </p:endCondLst>
                </p:cTn>
                <p:tgtEl>
                  <p:spTgt spid="61449"/>
                </p:tgtEl>
              </p:cMediaNode>
            </p:audio>
            <p:audio>
              <p:cMediaNode>
                <p:cTn id="13" fill="hold" display="0">
                  <p:stCondLst>
                    <p:cond delay="indefinite"/>
                  </p:stCondLst>
                  <p:endCondLst>
                    <p:cond evt="onNext" delay="0">
                      <p:tgtEl>
                        <p:sldTgt/>
                      </p:tgtEl>
                    </p:cond>
                    <p:cond evt="onPrev" delay="0">
                      <p:tgtEl>
                        <p:sldTgt/>
                      </p:tgtEl>
                    </p:cond>
                  </p:endCondLst>
                </p:cTn>
                <p:tgtEl>
                  <p:spTgt spid="61450"/>
                </p:tgtEl>
              </p:cMediaNode>
            </p:audio>
            <p:seq concurrent="1" nextAc="seek">
              <p:cTn id="14" restart="whenNotActive" fill="hold" evtFilter="cancelBubble" nodeType="interactiveSeq">
                <p:stCondLst>
                  <p:cond evt="onClick" delay="0">
                    <p:tgtEl>
                      <p:spTgt spid="6145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61450"/>
                                        </p:tgtEl>
                                      </p:cBhvr>
                                    </p:cmd>
                                  </p:childTnLst>
                                </p:cTn>
                              </p:par>
                            </p:childTnLst>
                          </p:cTn>
                        </p:par>
                      </p:childTnLst>
                    </p:cTn>
                  </p:par>
                </p:childTnLst>
              </p:cTn>
              <p:nextCondLst>
                <p:cond evt="onClick" delay="0">
                  <p:tgtEl>
                    <p:spTgt spid="61450"/>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9413"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1398" fill="hold"/>
                                        <p:tgtEl>
                                          <p:spTgt spid="3"/>
                                        </p:tgtEl>
                                      </p:cBhvr>
                                    </p:cmd>
                                  </p:childTnLst>
                                </p:cTn>
                              </p:par>
                            </p:childTnLst>
                          </p:cTn>
                        </p:par>
                      </p:childTnLst>
                    </p:cTn>
                  </p:par>
                </p:childTnLst>
              </p:cTn>
              <p:nextCondLst>
                <p:cond evt="onClick" delay="0">
                  <p:tgtEl>
                    <p:spTgt spid="3"/>
                  </p:tgtEl>
                </p:cond>
              </p:nextCondLst>
            </p:seq>
            <p:audio>
              <p:cMediaNode vol="80000">
                <p:cTn id="30"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 name="Shape 121"/>
          <p:cNvSpPr/>
          <p:nvPr/>
        </p:nvSpPr>
        <p:spPr>
          <a:xfrm>
            <a:off x="10948988" y="4348173"/>
            <a:ext cx="0" cy="331787"/>
          </a:xfrm>
          <a:prstGeom prst="line">
            <a:avLst/>
          </a:prstGeom>
          <a:ln>
            <a:solidFill/>
            <a:round/>
          </a:ln>
        </p:spPr>
        <p:txBody>
          <a:bodyPr lIns="45719" rIns="45719"/>
          <a:lstStyle/>
          <a:p>
            <a:pPr eaLnBrk="1" hangingPunct="1">
              <a:defRPr sz="1200">
                <a:latin typeface="+mn-lt"/>
                <a:ea typeface="+mn-ea"/>
                <a:cs typeface="+mn-cs"/>
                <a:sym typeface="Helvetica"/>
              </a:defRPr>
            </a:pPr>
            <a:endParaRPr sz="1200">
              <a:latin typeface="+mn-lt"/>
              <a:ea typeface="+mn-ea"/>
              <a:cs typeface="+mn-cs"/>
              <a:sym typeface="Helvetica"/>
            </a:endParaRPr>
          </a:p>
        </p:txBody>
      </p:sp>
      <p:grpSp>
        <p:nvGrpSpPr>
          <p:cNvPr id="92163" name="Group 125"/>
          <p:cNvGrpSpPr>
            <a:grpSpLocks/>
          </p:cNvGrpSpPr>
          <p:nvPr/>
        </p:nvGrpSpPr>
        <p:grpSpPr bwMode="auto">
          <a:xfrm>
            <a:off x="6326189" y="4213225"/>
            <a:ext cx="4337051" cy="412750"/>
            <a:chOff x="-1" y="-70564"/>
            <a:chExt cx="4337508" cy="411581"/>
          </a:xfrm>
        </p:grpSpPr>
        <p:sp>
          <p:nvSpPr>
            <p:cNvPr id="92169"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92170"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92164" name="Title 1"/>
          <p:cNvSpPr txBox="1">
            <a:spLocks/>
          </p:cNvSpPr>
          <p:nvPr/>
        </p:nvSpPr>
        <p:spPr bwMode="auto">
          <a:xfrm>
            <a:off x="-665162" y="2552700"/>
            <a:ext cx="573087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92165" name="Title 1"/>
          <p:cNvSpPr>
            <a:spLocks noGrp="1"/>
          </p:cNvSpPr>
          <p:nvPr>
            <p:ph type="title"/>
          </p:nvPr>
        </p:nvSpPr>
        <p:spPr>
          <a:xfrm>
            <a:off x="838200" y="2549535"/>
            <a:ext cx="10515600" cy="1325563"/>
          </a:xfrm>
        </p:spPr>
        <p:txBody>
          <a:bodyPr/>
          <a:lstStyle/>
          <a:p>
            <a:endParaRPr lang="en-US" dirty="0">
              <a:latin typeface="Calibri Light" charset="0"/>
              <a:ea typeface="MS PGothic" charset="0"/>
            </a:endParaRPr>
          </a:p>
        </p:txBody>
      </p:sp>
      <p:sp>
        <p:nvSpPr>
          <p:cNvPr id="10" name="Rectangle 9"/>
          <p:cNvSpPr/>
          <p:nvPr/>
        </p:nvSpPr>
        <p:spPr>
          <a:xfrm>
            <a:off x="-2506664" y="2378085"/>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2167" name="Title 1"/>
          <p:cNvSpPr txBox="1">
            <a:spLocks/>
          </p:cNvSpPr>
          <p:nvPr/>
        </p:nvSpPr>
        <p:spPr bwMode="auto">
          <a:xfrm>
            <a:off x="-827088" y="2446338"/>
            <a:ext cx="13849351" cy="1270000"/>
          </a:xfrm>
          <a:prstGeom prst="rect">
            <a:avLst/>
          </a:prstGeom>
          <a:solidFill>
            <a:srgbClr val="609D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4400" b="1" dirty="0" smtClean="0">
                <a:solidFill>
                  <a:schemeClr val="bg1"/>
                </a:solidFill>
                <a:latin typeface="Arial" charset="0"/>
                <a:cs typeface="Arial" charset="0"/>
              </a:rPr>
              <a:t>Outreach </a:t>
            </a:r>
            <a:r>
              <a:rPr lang="en-US" sz="4400" b="1" dirty="0">
                <a:solidFill>
                  <a:schemeClr val="bg1"/>
                </a:solidFill>
                <a:latin typeface="Arial" charset="0"/>
                <a:cs typeface="Arial" charset="0"/>
              </a:rPr>
              <a:t>Strategy # 4</a:t>
            </a:r>
          </a:p>
          <a:p>
            <a:pPr algn="ctr" eaLnBrk="1" hangingPunct="1">
              <a:lnSpc>
                <a:spcPct val="90000"/>
              </a:lnSpc>
            </a:pPr>
            <a:r>
              <a:rPr lang="en-US" sz="4000" b="1" dirty="0">
                <a:solidFill>
                  <a:schemeClr val="bg1"/>
                </a:solidFill>
                <a:latin typeface="Arial" charset="0"/>
                <a:cs typeface="Arial" charset="0"/>
              </a:rPr>
              <a:t>   </a:t>
            </a:r>
            <a:r>
              <a:rPr lang="en-US" sz="3600" b="1" dirty="0">
                <a:solidFill>
                  <a:schemeClr val="bg1"/>
                </a:solidFill>
                <a:latin typeface="Arial" charset="0"/>
                <a:cs typeface="Arial" charset="0"/>
              </a:rPr>
              <a:t>Engage with Ethnic, Mainstream, and </a:t>
            </a:r>
          </a:p>
          <a:p>
            <a:pPr algn="ctr" eaLnBrk="1" hangingPunct="1">
              <a:lnSpc>
                <a:spcPct val="90000"/>
              </a:lnSpc>
            </a:pPr>
            <a:r>
              <a:rPr lang="en-US" sz="3600" b="1" dirty="0">
                <a:solidFill>
                  <a:schemeClr val="bg1"/>
                </a:solidFill>
                <a:latin typeface="Arial" charset="0"/>
                <a:cs typeface="Arial" charset="0"/>
              </a:rPr>
              <a:t>Social Media Outlets</a:t>
            </a:r>
          </a:p>
        </p:txBody>
      </p:sp>
      <p:sp>
        <p:nvSpPr>
          <p:cNvPr id="92168" name="Rectangle 1"/>
          <p:cNvSpPr>
            <a:spLocks noChangeArrowheads="1"/>
          </p:cNvSpPr>
          <p:nvPr/>
        </p:nvSpPr>
        <p:spPr bwMode="auto">
          <a:xfrm>
            <a:off x="863607" y="4525963"/>
            <a:ext cx="1093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eaLnBrk="1" hangingPunct="1">
              <a:buFont typeface="Wingdings" charset="0"/>
              <a:buNone/>
            </a:pPr>
            <a:r>
              <a:rPr lang="en-US" sz="2000" dirty="0">
                <a:latin typeface="Arial" charset="0"/>
                <a:cs typeface="Arial" charset="0"/>
              </a:rPr>
              <a:t>    </a:t>
            </a:r>
            <a:endParaRPr lang="en-US" sz="2000" b="1" dirty="0">
              <a:latin typeface="Arial"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ChangeArrowheads="1"/>
          </p:cNvSpPr>
          <p:nvPr/>
        </p:nvSpPr>
        <p:spPr bwMode="auto">
          <a:xfrm>
            <a:off x="1049339" y="2268545"/>
            <a:ext cx="100584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defRPr/>
            </a:pPr>
            <a:r>
              <a:rPr lang="en-US" sz="2800" dirty="0">
                <a:latin typeface="Arial" charset="0"/>
                <a:ea typeface="ＭＳ Ｐゴシック" charset="0"/>
                <a:cs typeface="ＭＳ Ｐゴシック" charset="0"/>
              </a:rPr>
              <a:t>Press releases, press conferences, and town hall meetings</a:t>
            </a:r>
          </a:p>
          <a:p>
            <a:pPr marL="342900" indent="-342900">
              <a:buFont typeface="Arial" charset="0"/>
              <a:buChar char="•"/>
              <a:defRPr/>
            </a:pPr>
            <a:endParaRPr lang="en-US" sz="2800" dirty="0">
              <a:latin typeface="Arial" charset="0"/>
              <a:ea typeface="ＭＳ Ｐゴシック" charset="0"/>
              <a:cs typeface="ＭＳ Ｐゴシック" charset="0"/>
            </a:endParaRPr>
          </a:p>
          <a:p>
            <a:pPr>
              <a:defRPr/>
            </a:pPr>
            <a:endParaRPr lang="en-US" sz="2800" dirty="0">
              <a:latin typeface="Arial" charset="0"/>
              <a:ea typeface="ＭＳ Ｐゴシック" charset="0"/>
              <a:cs typeface="ＭＳ Ｐゴシック" charset="0"/>
            </a:endParaRPr>
          </a:p>
          <a:p>
            <a:pPr marL="342900" indent="-342900">
              <a:buFont typeface="Arial" charset="0"/>
              <a:buChar char="•"/>
              <a:defRPr/>
            </a:pPr>
            <a:r>
              <a:rPr lang="en-US" sz="2800" dirty="0">
                <a:latin typeface="Arial" charset="0"/>
                <a:ea typeface="ＭＳ Ｐゴシック" charset="0"/>
                <a:cs typeface="ＭＳ Ｐゴシック" charset="0"/>
              </a:rPr>
              <a:t>Gaining access </a:t>
            </a:r>
            <a:r>
              <a:rPr lang="en-US" sz="2800" dirty="0" smtClean="0">
                <a:latin typeface="Arial" charset="0"/>
                <a:ea typeface="ＭＳ Ｐゴシック" charset="0"/>
                <a:cs typeface="ＭＳ Ｐゴシック" charset="0"/>
              </a:rPr>
              <a:t>to ethnic </a:t>
            </a:r>
            <a:r>
              <a:rPr lang="en-US" sz="2800" dirty="0">
                <a:latin typeface="Arial" charset="0"/>
                <a:ea typeface="ＭＳ Ｐゴシック" charset="0"/>
                <a:cs typeface="ＭＳ Ｐゴシック" charset="0"/>
              </a:rPr>
              <a:t>media in a culturally appropriate way</a:t>
            </a:r>
          </a:p>
          <a:p>
            <a:pPr marL="342900" indent="-342900">
              <a:buFont typeface="Arial" charset="0"/>
              <a:buChar char="•"/>
              <a:defRPr/>
            </a:pPr>
            <a:endParaRPr lang="en-US" sz="2800" dirty="0">
              <a:latin typeface="Arial" charset="0"/>
              <a:ea typeface="ＭＳ Ｐゴシック" charset="0"/>
              <a:cs typeface="ＭＳ Ｐゴシック" charset="0"/>
            </a:endParaRPr>
          </a:p>
          <a:p>
            <a:pPr marL="342900" indent="-342900">
              <a:buFont typeface="Arial" charset="0"/>
              <a:buChar char="•"/>
              <a:defRPr/>
            </a:pPr>
            <a:endParaRPr lang="en-US" sz="2800" dirty="0">
              <a:latin typeface="Arial" charset="0"/>
              <a:ea typeface="ＭＳ Ｐゴシック" charset="0"/>
              <a:cs typeface="ＭＳ Ｐゴシック" charset="0"/>
            </a:endParaRPr>
          </a:p>
          <a:p>
            <a:pPr marL="342900" indent="-342900">
              <a:buFont typeface="Arial" charset="0"/>
              <a:buChar char="•"/>
              <a:defRPr/>
            </a:pPr>
            <a:r>
              <a:rPr lang="en-US" sz="2800" dirty="0">
                <a:latin typeface="Arial" charset="0"/>
                <a:ea typeface="ＭＳ Ｐゴシック" charset="0"/>
                <a:cs typeface="ＭＳ Ｐゴシック" charset="0"/>
              </a:rPr>
              <a:t>Raising awareness and gathering personal stories through unconventional methods</a:t>
            </a:r>
          </a:p>
          <a:p>
            <a:pPr marL="342900" indent="-342900">
              <a:buFont typeface="Arial" charset="0"/>
              <a:buChar char="•"/>
              <a:defRPr/>
            </a:pPr>
            <a:endParaRPr lang="en-US" sz="2800" dirty="0">
              <a:latin typeface="Arial" charset="0"/>
              <a:ea typeface="ＭＳ Ｐゴシック" charset="0"/>
              <a:cs typeface="ＭＳ Ｐゴシック" charset="0"/>
            </a:endParaRPr>
          </a:p>
          <a:p>
            <a:pPr marL="342900" indent="-342900">
              <a:buFont typeface="Arial" charset="0"/>
              <a:buChar char="•"/>
              <a:defRPr/>
            </a:pPr>
            <a:endParaRPr lang="en-US" sz="2800" dirty="0">
              <a:latin typeface="Arial" charset="0"/>
              <a:ea typeface="ＭＳ Ｐゴシック" charset="0"/>
              <a:cs typeface="ＭＳ Ｐゴシック" charset="0"/>
            </a:endParaRPr>
          </a:p>
          <a:p>
            <a:pPr marL="342900" indent="-342900">
              <a:buFont typeface="Arial" charset="0"/>
              <a:buChar char="•"/>
              <a:defRPr/>
            </a:pPr>
            <a:endParaRPr lang="en-US" sz="2800" dirty="0">
              <a:latin typeface="Arial" charset="0"/>
              <a:ea typeface="ＭＳ Ｐゴシック" charset="0"/>
              <a:cs typeface="ＭＳ Ｐゴシック" charset="0"/>
            </a:endParaRPr>
          </a:p>
        </p:txBody>
      </p:sp>
      <p:sp>
        <p:nvSpPr>
          <p:cNvPr id="95234" name="Title 1"/>
          <p:cNvSpPr>
            <a:spLocks noGrp="1"/>
          </p:cNvSpPr>
          <p:nvPr>
            <p:ph type="title"/>
          </p:nvPr>
        </p:nvSpPr>
        <p:spPr>
          <a:xfrm>
            <a:off x="838200" y="179388"/>
            <a:ext cx="10515600" cy="1325562"/>
          </a:xfrm>
        </p:spPr>
        <p:txBody>
          <a:bodyPr/>
          <a:lstStyle/>
          <a:p>
            <a:pPr algn="ctr"/>
            <a:r>
              <a:rPr lang="en-US" b="1" dirty="0" smtClean="0">
                <a:solidFill>
                  <a:schemeClr val="bg1"/>
                </a:solidFill>
                <a:latin typeface="Arial Black" charset="0"/>
                <a:ea typeface="MS PGothic" charset="0"/>
                <a:cs typeface="Arial Black" charset="0"/>
              </a:rPr>
              <a:t>Raising Awareness Through Media and Cultural Arts</a:t>
            </a:r>
            <a:endParaRPr lang="en-US" dirty="0">
              <a:latin typeface="Arial Black" charset="0"/>
              <a:ea typeface="MS PGothic" charset="0"/>
              <a:cs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 name="Shape 121"/>
          <p:cNvSpPr/>
          <p:nvPr/>
        </p:nvSpPr>
        <p:spPr>
          <a:xfrm>
            <a:off x="10948988" y="4232275"/>
            <a:ext cx="0" cy="331788"/>
          </a:xfrm>
          <a:prstGeom prst="line">
            <a:avLst/>
          </a:prstGeom>
          <a:ln>
            <a:solidFill/>
            <a:round/>
          </a:ln>
        </p:spPr>
        <p:txBody>
          <a:bodyPr lIns="45719" rIns="45719"/>
          <a:lstStyle/>
          <a:p>
            <a:pPr eaLnBrk="1" hangingPunct="1">
              <a:defRPr sz="1200">
                <a:latin typeface="+mn-lt"/>
                <a:ea typeface="+mn-ea"/>
                <a:cs typeface="+mn-cs"/>
                <a:sym typeface="Helvetica"/>
              </a:defRPr>
            </a:pPr>
            <a:endParaRPr sz="1200">
              <a:latin typeface="+mn-lt"/>
              <a:ea typeface="+mn-ea"/>
              <a:cs typeface="+mn-cs"/>
              <a:sym typeface="Helvetica"/>
            </a:endParaRPr>
          </a:p>
        </p:txBody>
      </p:sp>
      <p:grpSp>
        <p:nvGrpSpPr>
          <p:cNvPr id="97283" name="Group 125"/>
          <p:cNvGrpSpPr>
            <a:grpSpLocks/>
          </p:cNvGrpSpPr>
          <p:nvPr/>
        </p:nvGrpSpPr>
        <p:grpSpPr bwMode="auto">
          <a:xfrm>
            <a:off x="6326189" y="4097338"/>
            <a:ext cx="4337051" cy="412750"/>
            <a:chOff x="-1" y="-70564"/>
            <a:chExt cx="4337508" cy="411581"/>
          </a:xfrm>
        </p:grpSpPr>
        <p:sp>
          <p:nvSpPr>
            <p:cNvPr id="97289"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97290"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97284" name="Title 1"/>
          <p:cNvSpPr txBox="1">
            <a:spLocks/>
          </p:cNvSpPr>
          <p:nvPr/>
        </p:nvSpPr>
        <p:spPr bwMode="auto">
          <a:xfrm>
            <a:off x="-665162" y="2860675"/>
            <a:ext cx="573087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97285" name="Title 1"/>
          <p:cNvSpPr>
            <a:spLocks noGrp="1"/>
          </p:cNvSpPr>
          <p:nvPr>
            <p:ph type="title"/>
          </p:nvPr>
        </p:nvSpPr>
        <p:spPr>
          <a:xfrm>
            <a:off x="838200" y="2433638"/>
            <a:ext cx="10515600" cy="1325562"/>
          </a:xfrm>
        </p:spPr>
        <p:txBody>
          <a:bodyPr/>
          <a:lstStyle/>
          <a:p>
            <a:endParaRPr lang="en-US" dirty="0">
              <a:latin typeface="Calibri Light" charset="0"/>
              <a:ea typeface="MS PGothic" charset="0"/>
            </a:endParaRPr>
          </a:p>
        </p:txBody>
      </p:sp>
      <p:sp>
        <p:nvSpPr>
          <p:cNvPr id="10" name="Rectangle 9"/>
          <p:cNvSpPr/>
          <p:nvPr/>
        </p:nvSpPr>
        <p:spPr>
          <a:xfrm>
            <a:off x="-1592264" y="2262198"/>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7287" name="Title 1"/>
          <p:cNvSpPr txBox="1">
            <a:spLocks/>
          </p:cNvSpPr>
          <p:nvPr/>
        </p:nvSpPr>
        <p:spPr bwMode="auto">
          <a:xfrm>
            <a:off x="-1038225" y="2381287"/>
            <a:ext cx="14274800" cy="156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4400" b="1" dirty="0" smtClean="0">
                <a:solidFill>
                  <a:schemeClr val="bg1"/>
                </a:solidFill>
                <a:latin typeface="Arial" charset="0"/>
                <a:cs typeface="Arial" charset="0"/>
              </a:rPr>
              <a:t>Outreach Strategy </a:t>
            </a:r>
            <a:r>
              <a:rPr lang="en-US" sz="4400" b="1" dirty="0">
                <a:solidFill>
                  <a:schemeClr val="bg1"/>
                </a:solidFill>
                <a:latin typeface="Arial" charset="0"/>
                <a:cs typeface="Arial" charset="0"/>
              </a:rPr>
              <a:t># 5</a:t>
            </a:r>
          </a:p>
          <a:p>
            <a:pPr algn="ctr" eaLnBrk="1" hangingPunct="1">
              <a:lnSpc>
                <a:spcPct val="90000"/>
              </a:lnSpc>
            </a:pPr>
            <a:r>
              <a:rPr lang="en-US" sz="3600" b="1" dirty="0" smtClean="0">
                <a:solidFill>
                  <a:schemeClr val="bg1"/>
                </a:solidFill>
                <a:latin typeface="Arial" charset="0"/>
                <a:cs typeface="Arial" charset="0"/>
              </a:rPr>
              <a:t>Conduct Satisfaction Surveys and  													Gather Participant Feedback</a:t>
            </a:r>
          </a:p>
          <a:p>
            <a:pPr algn="ctr" eaLnBrk="1" hangingPunct="1">
              <a:lnSpc>
                <a:spcPct val="90000"/>
              </a:lnSpc>
            </a:pPr>
            <a:r>
              <a:rPr lang="en-US" sz="3600" b="1" dirty="0" smtClean="0">
                <a:solidFill>
                  <a:schemeClr val="bg1"/>
                </a:solidFill>
                <a:latin typeface="Arial" charset="0"/>
                <a:cs typeface="Arial" charset="0"/>
              </a:rPr>
              <a:t>Participant Feedback</a:t>
            </a:r>
            <a:endParaRPr lang="en-US" sz="3600" b="1" dirty="0">
              <a:solidFill>
                <a:schemeClr val="bg1"/>
              </a:solidFill>
              <a:latin typeface="Arial" charset="0"/>
              <a:cs typeface="Arial" charset="0"/>
            </a:endParaRPr>
          </a:p>
        </p:txBody>
      </p:sp>
      <p:sp>
        <p:nvSpPr>
          <p:cNvPr id="97288" name="Rectangle 1"/>
          <p:cNvSpPr>
            <a:spLocks noChangeArrowheads="1"/>
          </p:cNvSpPr>
          <p:nvPr/>
        </p:nvSpPr>
        <p:spPr bwMode="auto">
          <a:xfrm>
            <a:off x="863607" y="4410075"/>
            <a:ext cx="1093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eaLnBrk="1" hangingPunct="1">
              <a:buFont typeface="Wingdings" charset="0"/>
              <a:buNone/>
            </a:pPr>
            <a:r>
              <a:rPr lang="en-US" sz="2000" dirty="0">
                <a:latin typeface="Arial" charset="0"/>
                <a:cs typeface="Arial" charset="0"/>
              </a:rPr>
              <a:t>    </a:t>
            </a:r>
            <a:endParaRPr lang="en-US" sz="2000" b="1" dirty="0">
              <a:latin typeface="Arial"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reeform 19"/>
          <p:cNvSpPr>
            <a:spLocks noChangeArrowheads="1"/>
          </p:cNvSpPr>
          <p:nvPr/>
        </p:nvSpPr>
        <p:spPr bwMode="auto">
          <a:xfrm rot="1960810">
            <a:off x="7847020" y="4632325"/>
            <a:ext cx="1608137" cy="82550"/>
          </a:xfrm>
          <a:custGeom>
            <a:avLst/>
            <a:gdLst>
              <a:gd name="T0" fmla="*/ 0 w 874519"/>
              <a:gd name="T1" fmla="*/ 2147483647 h 25812"/>
              <a:gd name="T2" fmla="*/ 2147483647 w 874519"/>
              <a:gd name="T3" fmla="*/ 2147483647 h 25812"/>
              <a:gd name="T4" fmla="*/ 0 60000 65536"/>
              <a:gd name="T5" fmla="*/ 0 60000 65536"/>
              <a:gd name="T6" fmla="*/ 0 w 874519"/>
              <a:gd name="T7" fmla="*/ 0 h 25812"/>
              <a:gd name="T8" fmla="*/ 874519 w 874519"/>
              <a:gd name="T9" fmla="*/ 25812 h 25812"/>
            </a:gdLst>
            <a:ahLst/>
            <a:cxnLst>
              <a:cxn ang="T4">
                <a:pos x="T0" y="T1"/>
              </a:cxn>
              <a:cxn ang="T5">
                <a:pos x="T2" y="T3"/>
              </a:cxn>
            </a:cxnLst>
            <a:rect l="T6" t="T7" r="T8" b="T9"/>
            <a:pathLst>
              <a:path w="874519" h="25812">
                <a:moveTo>
                  <a:pt x="874519" y="12906"/>
                </a:moveTo>
                <a:lnTo>
                  <a:pt x="0" y="12906"/>
                </a:lnTo>
              </a:path>
            </a:pathLst>
          </a:custGeom>
          <a:noFill/>
          <a:ln w="12700">
            <a:solidFill>
              <a:srgbClr val="5F9CD5"/>
            </a:solidFill>
            <a:miter lim="800000"/>
            <a:headEnd/>
            <a:tailEnd/>
          </a:ln>
          <a:extLst>
            <a:ext uri="{909E8E84-426E-40dd-AFC4-6F175D3DCCD1}">
              <a14:hiddenFill xmlns:a14="http://schemas.microsoft.com/office/drawing/2010/main">
                <a:solidFill>
                  <a:srgbClr val="FFFFFF"/>
                </a:solidFill>
              </a14:hiddenFill>
            </a:ext>
          </a:extLst>
        </p:spPr>
        <p:txBody>
          <a:bodyPr lIns="428096" tIns="-8956" rIns="428098" bIns="-8957" anchor="ctr"/>
          <a:lstStyle/>
          <a:p>
            <a:endParaRPr lang="en-US" dirty="0"/>
          </a:p>
        </p:txBody>
      </p:sp>
      <p:sp>
        <p:nvSpPr>
          <p:cNvPr id="96258" name="Freeform 19"/>
          <p:cNvSpPr>
            <a:spLocks noChangeArrowheads="1"/>
          </p:cNvSpPr>
          <p:nvPr/>
        </p:nvSpPr>
        <p:spPr bwMode="auto">
          <a:xfrm rot="2067369">
            <a:off x="2895601" y="2000251"/>
            <a:ext cx="1608139" cy="80963"/>
          </a:xfrm>
          <a:custGeom>
            <a:avLst/>
            <a:gdLst>
              <a:gd name="T0" fmla="*/ 0 w 874519"/>
              <a:gd name="T1" fmla="*/ 2147483647 h 25812"/>
              <a:gd name="T2" fmla="*/ 2147483647 w 874519"/>
              <a:gd name="T3" fmla="*/ 2147483647 h 25812"/>
              <a:gd name="T4" fmla="*/ 0 60000 65536"/>
              <a:gd name="T5" fmla="*/ 0 60000 65536"/>
              <a:gd name="T6" fmla="*/ 0 w 874519"/>
              <a:gd name="T7" fmla="*/ 0 h 25812"/>
              <a:gd name="T8" fmla="*/ 874519 w 874519"/>
              <a:gd name="T9" fmla="*/ 25812 h 25812"/>
            </a:gdLst>
            <a:ahLst/>
            <a:cxnLst>
              <a:cxn ang="T4">
                <a:pos x="T0" y="T1"/>
              </a:cxn>
              <a:cxn ang="T5">
                <a:pos x="T2" y="T3"/>
              </a:cxn>
            </a:cxnLst>
            <a:rect l="T6" t="T7" r="T8" b="T9"/>
            <a:pathLst>
              <a:path w="874519" h="25812">
                <a:moveTo>
                  <a:pt x="874519" y="12906"/>
                </a:moveTo>
                <a:lnTo>
                  <a:pt x="0" y="12906"/>
                </a:lnTo>
              </a:path>
            </a:pathLst>
          </a:custGeom>
          <a:noFill/>
          <a:ln w="12700">
            <a:solidFill>
              <a:srgbClr val="5F9CD5"/>
            </a:solidFill>
            <a:miter lim="800000"/>
            <a:headEnd/>
            <a:tailEnd/>
          </a:ln>
          <a:extLst>
            <a:ext uri="{909E8E84-426E-40dd-AFC4-6F175D3DCCD1}">
              <a14:hiddenFill xmlns:a14="http://schemas.microsoft.com/office/drawing/2010/main">
                <a:solidFill>
                  <a:srgbClr val="FFFFFF"/>
                </a:solidFill>
              </a14:hiddenFill>
            </a:ext>
          </a:extLst>
        </p:spPr>
        <p:txBody>
          <a:bodyPr lIns="428096" tIns="-8956" rIns="428098" bIns="-8957" anchor="ctr"/>
          <a:lstStyle/>
          <a:p>
            <a:endParaRPr lang="en-US" dirty="0"/>
          </a:p>
        </p:txBody>
      </p:sp>
      <p:sp>
        <p:nvSpPr>
          <p:cNvPr id="96259" name="Freeform 19"/>
          <p:cNvSpPr>
            <a:spLocks noChangeArrowheads="1"/>
          </p:cNvSpPr>
          <p:nvPr/>
        </p:nvSpPr>
        <p:spPr bwMode="auto">
          <a:xfrm rot="-1769138">
            <a:off x="7847020" y="2120910"/>
            <a:ext cx="1608137" cy="80963"/>
          </a:xfrm>
          <a:custGeom>
            <a:avLst/>
            <a:gdLst>
              <a:gd name="T0" fmla="*/ 0 w 874519"/>
              <a:gd name="T1" fmla="*/ 2147483647 h 25812"/>
              <a:gd name="T2" fmla="*/ 2147483647 w 874519"/>
              <a:gd name="T3" fmla="*/ 2147483647 h 25812"/>
              <a:gd name="T4" fmla="*/ 0 60000 65536"/>
              <a:gd name="T5" fmla="*/ 0 60000 65536"/>
              <a:gd name="T6" fmla="*/ 0 w 874519"/>
              <a:gd name="T7" fmla="*/ 0 h 25812"/>
              <a:gd name="T8" fmla="*/ 874519 w 874519"/>
              <a:gd name="T9" fmla="*/ 25812 h 25812"/>
            </a:gdLst>
            <a:ahLst/>
            <a:cxnLst>
              <a:cxn ang="T4">
                <a:pos x="T0" y="T1"/>
              </a:cxn>
              <a:cxn ang="T5">
                <a:pos x="T2" y="T3"/>
              </a:cxn>
            </a:cxnLst>
            <a:rect l="T6" t="T7" r="T8" b="T9"/>
            <a:pathLst>
              <a:path w="874519" h="25812">
                <a:moveTo>
                  <a:pt x="874519" y="12906"/>
                </a:moveTo>
                <a:lnTo>
                  <a:pt x="0" y="12906"/>
                </a:lnTo>
              </a:path>
            </a:pathLst>
          </a:custGeom>
          <a:noFill/>
          <a:ln w="12700">
            <a:solidFill>
              <a:srgbClr val="5F9CD5"/>
            </a:solidFill>
            <a:miter lim="800000"/>
            <a:headEnd/>
            <a:tailEnd/>
          </a:ln>
          <a:extLst>
            <a:ext uri="{909E8E84-426E-40dd-AFC4-6F175D3DCCD1}">
              <a14:hiddenFill xmlns:a14="http://schemas.microsoft.com/office/drawing/2010/main">
                <a:solidFill>
                  <a:srgbClr val="FFFFFF"/>
                </a:solidFill>
              </a14:hiddenFill>
            </a:ext>
          </a:extLst>
        </p:spPr>
        <p:txBody>
          <a:bodyPr lIns="428096" tIns="-8956" rIns="428098" bIns="-8957" anchor="ctr"/>
          <a:lstStyle/>
          <a:p>
            <a:endParaRPr lang="en-US" dirty="0"/>
          </a:p>
        </p:txBody>
      </p:sp>
      <p:sp>
        <p:nvSpPr>
          <p:cNvPr id="25" name="Freeform 24"/>
          <p:cNvSpPr>
            <a:spLocks/>
          </p:cNvSpPr>
          <p:nvPr/>
        </p:nvSpPr>
        <p:spPr bwMode="auto">
          <a:xfrm>
            <a:off x="8851906" y="4424363"/>
            <a:ext cx="3170239" cy="2216150"/>
          </a:xfrm>
          <a:custGeom>
            <a:avLst/>
            <a:gdLst>
              <a:gd name="T0" fmla="*/ 0 w 3219963"/>
              <a:gd name="T1" fmla="*/ 1838680 h 1871918"/>
              <a:gd name="T2" fmla="*/ 564462 w 3219963"/>
              <a:gd name="T3" fmla="*/ 249098 h 1871918"/>
              <a:gd name="T4" fmla="*/ 1134800 w 3219963"/>
              <a:gd name="T5" fmla="*/ 2 h 1871918"/>
              <a:gd name="T6" fmla="*/ 1705138 w 3219963"/>
              <a:gd name="T7" fmla="*/ 249099 h 1871918"/>
              <a:gd name="T8" fmla="*/ 2269597 w 3219963"/>
              <a:gd name="T9" fmla="*/ 1838688 h 1871918"/>
              <a:gd name="T10" fmla="*/ 1705137 w 3219963"/>
              <a:gd name="T11" fmla="*/ 3428271 h 1871918"/>
              <a:gd name="T12" fmla="*/ 1134800 w 3219963"/>
              <a:gd name="T13" fmla="*/ 3677368 h 1871918"/>
              <a:gd name="T14" fmla="*/ 564461 w 3219963"/>
              <a:gd name="T15" fmla="*/ 3428271 h 1871918"/>
              <a:gd name="T16" fmla="*/ 1 w 3219963"/>
              <a:gd name="T17" fmla="*/ 1838682 h 1871918"/>
              <a:gd name="T18" fmla="*/ 0 w 3219963"/>
              <a:gd name="T19" fmla="*/ 1838680 h 18719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9963"/>
              <a:gd name="T31" fmla="*/ 0 h 1871918"/>
              <a:gd name="T32" fmla="*/ 3219963 w 3219963"/>
              <a:gd name="T33" fmla="*/ 1871918 h 18719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9963" h="1871918">
                <a:moveTo>
                  <a:pt x="0" y="935959"/>
                </a:moveTo>
                <a:cubicBezTo>
                  <a:pt x="1" y="602574"/>
                  <a:pt x="305044" y="294356"/>
                  <a:pt x="800824" y="126800"/>
                </a:cubicBezTo>
                <a:cubicBezTo>
                  <a:pt x="1046561" y="43750"/>
                  <a:pt x="1325739" y="2"/>
                  <a:pt x="1609984" y="2"/>
                </a:cubicBezTo>
                <a:cubicBezTo>
                  <a:pt x="1894229" y="2"/>
                  <a:pt x="2173408" y="43751"/>
                  <a:pt x="2419145" y="126801"/>
                </a:cubicBezTo>
                <a:cubicBezTo>
                  <a:pt x="2914925" y="294358"/>
                  <a:pt x="3219967" y="602577"/>
                  <a:pt x="3219965" y="935963"/>
                </a:cubicBezTo>
                <a:cubicBezTo>
                  <a:pt x="3219965" y="1269349"/>
                  <a:pt x="2914922" y="1577567"/>
                  <a:pt x="2419143" y="1745123"/>
                </a:cubicBezTo>
                <a:cubicBezTo>
                  <a:pt x="2173406" y="1828173"/>
                  <a:pt x="1894228" y="1871922"/>
                  <a:pt x="1609983" y="1871922"/>
                </a:cubicBezTo>
                <a:cubicBezTo>
                  <a:pt x="1325738" y="1871922"/>
                  <a:pt x="1046559" y="1828173"/>
                  <a:pt x="800822" y="1745123"/>
                </a:cubicBezTo>
                <a:cubicBezTo>
                  <a:pt x="305042" y="1577567"/>
                  <a:pt x="0" y="1269347"/>
                  <a:pt x="1" y="935961"/>
                </a:cubicBezTo>
                <a:cubicBezTo>
                  <a:pt x="1" y="935960"/>
                  <a:pt x="0" y="935960"/>
                  <a:pt x="0" y="935959"/>
                </a:cubicBezTo>
                <a:close/>
              </a:path>
            </a:pathLst>
          </a:custGeom>
          <a:solidFill>
            <a:srgbClr val="8AC6CD"/>
          </a:solidFill>
          <a:ln w="38100">
            <a:solidFill>
              <a:srgbClr val="FFFFFF"/>
            </a:solidFill>
            <a:miter lim="800000"/>
            <a:headEnd/>
            <a:tailEnd/>
          </a:ln>
          <a:effectLst>
            <a:outerShdw blurRad="40000" dist="20000" dir="5400000" rotWithShape="0">
              <a:srgbClr val="000000">
                <a:alpha val="37999"/>
              </a:srgbClr>
            </a:outerShdw>
          </a:effectLst>
        </p:spPr>
        <p:txBody>
          <a:bodyPr lIns="482983" tIns="285566" rIns="482983" bIns="285566" anchor="ctr"/>
          <a:lstStyle/>
          <a:p>
            <a:pPr defTabSz="800100" eaLnBrk="1" hangingPunct="1">
              <a:lnSpc>
                <a:spcPct val="90000"/>
              </a:lnSpc>
              <a:spcAft>
                <a:spcPct val="35000"/>
              </a:spcAft>
              <a:defRPr/>
            </a:pPr>
            <a:r>
              <a:rPr lang="en-US" sz="1600" dirty="0">
                <a:solidFill>
                  <a:srgbClr val="000000"/>
                </a:solidFill>
                <a:latin typeface="+mn-lt"/>
                <a:ea typeface="+mn-ea"/>
                <a:cs typeface="+mn-cs"/>
              </a:rPr>
              <a:t>4. </a:t>
            </a:r>
            <a:r>
              <a:rPr lang="en-US" sz="1600" dirty="0" smtClean="0">
                <a:solidFill>
                  <a:srgbClr val="000000"/>
                </a:solidFill>
                <a:latin typeface="+mn-lt"/>
                <a:ea typeface="+mn-ea"/>
                <a:cs typeface="+mn-cs"/>
              </a:rPr>
              <a:t>Identify  new and creative outreach  mechanisms to </a:t>
            </a:r>
            <a:r>
              <a:rPr lang="en-US" sz="1600" dirty="0">
                <a:solidFill>
                  <a:srgbClr val="000000"/>
                </a:solidFill>
                <a:latin typeface="+mn-lt"/>
                <a:ea typeface="+mn-ea"/>
                <a:cs typeface="+mn-cs"/>
              </a:rPr>
              <a:t>better engage people with disabilities and their </a:t>
            </a:r>
            <a:r>
              <a:rPr lang="en-US" sz="1600" dirty="0" smtClean="0">
                <a:solidFill>
                  <a:srgbClr val="000000"/>
                </a:solidFill>
                <a:latin typeface="+mn-lt"/>
                <a:ea typeface="+mn-ea"/>
                <a:cs typeface="+mn-cs"/>
              </a:rPr>
              <a:t>allies </a:t>
            </a:r>
            <a:endParaRPr lang="en-US" sz="1600" dirty="0">
              <a:solidFill>
                <a:srgbClr val="000000"/>
              </a:solidFill>
              <a:latin typeface="+mn-lt"/>
              <a:ea typeface="+mn-ea"/>
              <a:cs typeface="+mn-cs"/>
            </a:endParaRPr>
          </a:p>
        </p:txBody>
      </p:sp>
      <p:sp>
        <p:nvSpPr>
          <p:cNvPr id="26" name="Freeform 25"/>
          <p:cNvSpPr>
            <a:spLocks/>
          </p:cNvSpPr>
          <p:nvPr/>
        </p:nvSpPr>
        <p:spPr bwMode="auto">
          <a:xfrm>
            <a:off x="8851906" y="157163"/>
            <a:ext cx="3170239" cy="2216150"/>
          </a:xfrm>
          <a:custGeom>
            <a:avLst/>
            <a:gdLst>
              <a:gd name="T0" fmla="*/ 0 w 3219963"/>
              <a:gd name="T1" fmla="*/ 1838680 h 1871918"/>
              <a:gd name="T2" fmla="*/ 564462 w 3219963"/>
              <a:gd name="T3" fmla="*/ 249098 h 1871918"/>
              <a:gd name="T4" fmla="*/ 1134800 w 3219963"/>
              <a:gd name="T5" fmla="*/ 2 h 1871918"/>
              <a:gd name="T6" fmla="*/ 1705138 w 3219963"/>
              <a:gd name="T7" fmla="*/ 249099 h 1871918"/>
              <a:gd name="T8" fmla="*/ 2269597 w 3219963"/>
              <a:gd name="T9" fmla="*/ 1838688 h 1871918"/>
              <a:gd name="T10" fmla="*/ 1705137 w 3219963"/>
              <a:gd name="T11" fmla="*/ 3428271 h 1871918"/>
              <a:gd name="T12" fmla="*/ 1134800 w 3219963"/>
              <a:gd name="T13" fmla="*/ 3677368 h 1871918"/>
              <a:gd name="T14" fmla="*/ 564461 w 3219963"/>
              <a:gd name="T15" fmla="*/ 3428271 h 1871918"/>
              <a:gd name="T16" fmla="*/ 1 w 3219963"/>
              <a:gd name="T17" fmla="*/ 1838682 h 1871918"/>
              <a:gd name="T18" fmla="*/ 0 w 3219963"/>
              <a:gd name="T19" fmla="*/ 1838680 h 18719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9963"/>
              <a:gd name="T31" fmla="*/ 0 h 1871918"/>
              <a:gd name="T32" fmla="*/ 3219963 w 3219963"/>
              <a:gd name="T33" fmla="*/ 1871918 h 18719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9963" h="1871918">
                <a:moveTo>
                  <a:pt x="0" y="935959"/>
                </a:moveTo>
                <a:cubicBezTo>
                  <a:pt x="1" y="602574"/>
                  <a:pt x="305044" y="294356"/>
                  <a:pt x="800824" y="126800"/>
                </a:cubicBezTo>
                <a:cubicBezTo>
                  <a:pt x="1046561" y="43750"/>
                  <a:pt x="1325739" y="2"/>
                  <a:pt x="1609984" y="2"/>
                </a:cubicBezTo>
                <a:cubicBezTo>
                  <a:pt x="1894229" y="2"/>
                  <a:pt x="2173408" y="43751"/>
                  <a:pt x="2419145" y="126801"/>
                </a:cubicBezTo>
                <a:cubicBezTo>
                  <a:pt x="2914925" y="294358"/>
                  <a:pt x="3219967" y="602577"/>
                  <a:pt x="3219965" y="935963"/>
                </a:cubicBezTo>
                <a:cubicBezTo>
                  <a:pt x="3219965" y="1269349"/>
                  <a:pt x="2914922" y="1577567"/>
                  <a:pt x="2419143" y="1745123"/>
                </a:cubicBezTo>
                <a:cubicBezTo>
                  <a:pt x="2173406" y="1828173"/>
                  <a:pt x="1894228" y="1871922"/>
                  <a:pt x="1609983" y="1871922"/>
                </a:cubicBezTo>
                <a:cubicBezTo>
                  <a:pt x="1325738" y="1871922"/>
                  <a:pt x="1046559" y="1828173"/>
                  <a:pt x="800822" y="1745123"/>
                </a:cubicBezTo>
                <a:cubicBezTo>
                  <a:pt x="305042" y="1577567"/>
                  <a:pt x="0" y="1269347"/>
                  <a:pt x="1" y="935961"/>
                </a:cubicBezTo>
                <a:cubicBezTo>
                  <a:pt x="1" y="935960"/>
                  <a:pt x="0" y="935960"/>
                  <a:pt x="0" y="935959"/>
                </a:cubicBezTo>
                <a:close/>
              </a:path>
            </a:pathLst>
          </a:custGeom>
          <a:solidFill>
            <a:srgbClr val="8AC6CD"/>
          </a:solidFill>
          <a:ln w="38100">
            <a:solidFill>
              <a:srgbClr val="FFFFFF"/>
            </a:solidFill>
            <a:miter lim="800000"/>
            <a:headEnd/>
            <a:tailEnd/>
          </a:ln>
          <a:effectLst>
            <a:outerShdw blurRad="40000" dist="20000" dir="5400000" rotWithShape="0">
              <a:srgbClr val="000000">
                <a:alpha val="37999"/>
              </a:srgbClr>
            </a:outerShdw>
          </a:effectLst>
        </p:spPr>
        <p:txBody>
          <a:bodyPr lIns="482983" tIns="285566" rIns="482983" bIns="285566" anchor="ctr"/>
          <a:lstStyle/>
          <a:p>
            <a:pPr defTabSz="889000" eaLnBrk="1" hangingPunct="1">
              <a:lnSpc>
                <a:spcPct val="90000"/>
              </a:lnSpc>
              <a:spcAft>
                <a:spcPct val="35000"/>
              </a:spcAft>
              <a:defRPr/>
            </a:pPr>
            <a:r>
              <a:rPr lang="en-US" sz="1600" dirty="0">
                <a:solidFill>
                  <a:srgbClr val="000000"/>
                </a:solidFill>
                <a:latin typeface="+mn-lt"/>
                <a:ea typeface="+mn-ea"/>
                <a:cs typeface="+mn-cs"/>
              </a:rPr>
              <a:t>2.</a:t>
            </a:r>
            <a:r>
              <a:rPr lang="en-US" sz="1600" dirty="0">
                <a:solidFill>
                  <a:srgbClr val="FFFFFF"/>
                </a:solidFill>
                <a:latin typeface="+mn-lt"/>
                <a:ea typeface="+mn-ea"/>
                <a:cs typeface="+mn-cs"/>
              </a:rPr>
              <a:t> </a:t>
            </a:r>
            <a:r>
              <a:rPr lang="en-US" sz="1600" dirty="0">
                <a:latin typeface="+mn-lt"/>
                <a:ea typeface="+mn-ea"/>
                <a:cs typeface="+mn-cs"/>
              </a:rPr>
              <a:t>Improve our understanding needs and strengths pertaining to the arts and of people with disabilities </a:t>
            </a:r>
          </a:p>
        </p:txBody>
      </p:sp>
      <p:grpSp>
        <p:nvGrpSpPr>
          <p:cNvPr id="96262" name="Group 13"/>
          <p:cNvGrpSpPr>
            <a:grpSpLocks/>
          </p:cNvGrpSpPr>
          <p:nvPr/>
        </p:nvGrpSpPr>
        <p:grpSpPr bwMode="auto">
          <a:xfrm>
            <a:off x="249239" y="157163"/>
            <a:ext cx="8583612" cy="4953000"/>
            <a:chOff x="225270" y="54969"/>
            <a:chExt cx="8582532" cy="4952512"/>
          </a:xfrm>
        </p:grpSpPr>
        <p:sp>
          <p:nvSpPr>
            <p:cNvPr id="96264" name="Freeform 19"/>
            <p:cNvSpPr>
              <a:spLocks noChangeArrowheads="1"/>
            </p:cNvSpPr>
            <p:nvPr/>
          </p:nvSpPr>
          <p:spPr bwMode="auto">
            <a:xfrm rot="-1769138">
              <a:off x="2711359" y="4608698"/>
              <a:ext cx="1608327" cy="81549"/>
            </a:xfrm>
            <a:custGeom>
              <a:avLst/>
              <a:gdLst>
                <a:gd name="T0" fmla="*/ 0 w 874519"/>
                <a:gd name="T1" fmla="*/ 2147483647 h 25812"/>
                <a:gd name="T2" fmla="*/ 2147483647 w 874519"/>
                <a:gd name="T3" fmla="*/ 2147483647 h 25812"/>
                <a:gd name="T4" fmla="*/ 0 60000 65536"/>
                <a:gd name="T5" fmla="*/ 0 60000 65536"/>
                <a:gd name="T6" fmla="*/ 0 w 874519"/>
                <a:gd name="T7" fmla="*/ 0 h 25812"/>
                <a:gd name="T8" fmla="*/ 874519 w 874519"/>
                <a:gd name="T9" fmla="*/ 25812 h 25812"/>
              </a:gdLst>
              <a:ahLst/>
              <a:cxnLst>
                <a:cxn ang="T4">
                  <a:pos x="T0" y="T1"/>
                </a:cxn>
                <a:cxn ang="T5">
                  <a:pos x="T2" y="T3"/>
                </a:cxn>
              </a:cxnLst>
              <a:rect l="T6" t="T7" r="T8" b="T9"/>
              <a:pathLst>
                <a:path w="874519" h="25812">
                  <a:moveTo>
                    <a:pt x="874519" y="12906"/>
                  </a:moveTo>
                  <a:lnTo>
                    <a:pt x="0" y="12906"/>
                  </a:lnTo>
                </a:path>
              </a:pathLst>
            </a:custGeom>
            <a:noFill/>
            <a:ln w="12700">
              <a:solidFill>
                <a:srgbClr val="5F9CD5"/>
              </a:solidFill>
              <a:miter lim="800000"/>
              <a:headEnd/>
              <a:tailEnd/>
            </a:ln>
            <a:extLst>
              <a:ext uri="{909E8E84-426E-40dd-AFC4-6F175D3DCCD1}">
                <a14:hiddenFill xmlns:a14="http://schemas.microsoft.com/office/drawing/2010/main">
                  <a:solidFill>
                    <a:srgbClr val="FFFFFF"/>
                  </a:solidFill>
                </a14:hiddenFill>
              </a:ext>
            </a:extLst>
          </p:spPr>
          <p:txBody>
            <a:bodyPr lIns="428096" tIns="-8956" rIns="428098" bIns="-8957" anchor="ctr"/>
            <a:lstStyle/>
            <a:p>
              <a:endParaRPr lang="en-US" dirty="0"/>
            </a:p>
          </p:txBody>
        </p:sp>
        <p:sp>
          <p:nvSpPr>
            <p:cNvPr id="15" name="Freeform 14"/>
            <p:cNvSpPr>
              <a:spLocks/>
            </p:cNvSpPr>
            <p:nvPr/>
          </p:nvSpPr>
          <p:spPr bwMode="auto">
            <a:xfrm>
              <a:off x="3518918" y="1305796"/>
              <a:ext cx="5288884" cy="3701685"/>
            </a:xfrm>
            <a:custGeom>
              <a:avLst/>
              <a:gdLst>
                <a:gd name="T0" fmla="*/ 0 w 5290367"/>
                <a:gd name="T1" fmla="*/ 1852391 h 3700654"/>
                <a:gd name="T2" fmla="*/ 1127795 w 5290367"/>
                <a:gd name="T3" fmla="*/ 334503 h 3700654"/>
                <a:gd name="T4" fmla="*/ 2642386 w 5290367"/>
                <a:gd name="T5" fmla="*/ 3 h 3700654"/>
                <a:gd name="T6" fmla="*/ 4156978 w 5290367"/>
                <a:gd name="T7" fmla="*/ 334506 h 3700654"/>
                <a:gd name="T8" fmla="*/ 5284766 w 5290367"/>
                <a:gd name="T9" fmla="*/ 1852399 h 3700654"/>
                <a:gd name="T10" fmla="*/ 4156975 w 5290367"/>
                <a:gd name="T11" fmla="*/ 3370286 h 3700654"/>
                <a:gd name="T12" fmla="*/ 2642383 w 5290367"/>
                <a:gd name="T13" fmla="*/ 3704788 h 3700654"/>
                <a:gd name="T14" fmla="*/ 1127792 w 5290367"/>
                <a:gd name="T15" fmla="*/ 3370285 h 3700654"/>
                <a:gd name="T16" fmla="*/ 2 w 5290367"/>
                <a:gd name="T17" fmla="*/ 1852396 h 3700654"/>
                <a:gd name="T18" fmla="*/ 0 w 5290367"/>
                <a:gd name="T19" fmla="*/ 1852391 h 3700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90367"/>
                <a:gd name="T31" fmla="*/ 0 h 3700654"/>
                <a:gd name="T32" fmla="*/ 5290367 w 5290367"/>
                <a:gd name="T33" fmla="*/ 3700654 h 3700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90367" h="3700654">
                  <a:moveTo>
                    <a:pt x="0" y="1850327"/>
                  </a:moveTo>
                  <a:cubicBezTo>
                    <a:pt x="1" y="1246324"/>
                    <a:pt x="421444" y="680340"/>
                    <a:pt x="1128990" y="334131"/>
                  </a:cubicBezTo>
                  <a:cubicBezTo>
                    <a:pt x="1573461" y="116647"/>
                    <a:pt x="2102768" y="2"/>
                    <a:pt x="2645188" y="3"/>
                  </a:cubicBezTo>
                  <a:cubicBezTo>
                    <a:pt x="3187608" y="3"/>
                    <a:pt x="3716916" y="116649"/>
                    <a:pt x="4161386" y="334134"/>
                  </a:cubicBezTo>
                  <a:cubicBezTo>
                    <a:pt x="4868931" y="680345"/>
                    <a:pt x="5290372" y="1246331"/>
                    <a:pt x="5290370" y="1850335"/>
                  </a:cubicBezTo>
                  <a:cubicBezTo>
                    <a:pt x="5290370" y="2454338"/>
                    <a:pt x="4868928" y="3020323"/>
                    <a:pt x="4161383" y="3366533"/>
                  </a:cubicBezTo>
                  <a:cubicBezTo>
                    <a:pt x="3716912" y="3584017"/>
                    <a:pt x="3187605" y="3700662"/>
                    <a:pt x="2645185" y="3700662"/>
                  </a:cubicBezTo>
                  <a:cubicBezTo>
                    <a:pt x="2102765" y="3700662"/>
                    <a:pt x="1573457" y="3584016"/>
                    <a:pt x="1128987" y="3366532"/>
                  </a:cubicBezTo>
                  <a:cubicBezTo>
                    <a:pt x="421442" y="3020322"/>
                    <a:pt x="1" y="2454336"/>
                    <a:pt x="2" y="1850332"/>
                  </a:cubicBezTo>
                  <a:cubicBezTo>
                    <a:pt x="1" y="1850330"/>
                    <a:pt x="1" y="1850329"/>
                    <a:pt x="0" y="1850327"/>
                  </a:cubicBezTo>
                  <a:close/>
                </a:path>
              </a:pathLst>
            </a:custGeom>
            <a:solidFill>
              <a:srgbClr val="4597A0"/>
            </a:solidFill>
            <a:ln w="38100">
              <a:solidFill>
                <a:srgbClr val="FFFFFF"/>
              </a:solidFill>
              <a:miter lim="800000"/>
              <a:headEnd/>
              <a:tailEnd/>
            </a:ln>
            <a:effectLst>
              <a:outerShdw blurRad="40000" dist="20000" dir="5400000" rotWithShape="0">
                <a:srgbClr val="000000">
                  <a:alpha val="37999"/>
                </a:srgbClr>
              </a:outerShdw>
            </a:effectLst>
          </p:spPr>
          <p:txBody>
            <a:bodyPr lIns="789362" tIns="556553" rIns="789362" bIns="556553" anchor="ctr"/>
            <a:lstStyle/>
            <a:p>
              <a:pPr algn="ctr" defTabSz="1022350" eaLnBrk="1" hangingPunct="1">
                <a:lnSpc>
                  <a:spcPct val="90000"/>
                </a:lnSpc>
                <a:spcAft>
                  <a:spcPct val="35000"/>
                </a:spcAft>
                <a:defRPr/>
              </a:pPr>
              <a:r>
                <a:rPr kumimoji="1" lang="en-US" sz="2300" dirty="0">
                  <a:solidFill>
                    <a:srgbClr val="FFFFFF"/>
                  </a:solidFill>
                  <a:effectLst>
                    <a:outerShdw blurRad="38100" dist="38100" dir="2700000" algn="tl">
                      <a:srgbClr val="000000"/>
                    </a:outerShdw>
                  </a:effectLst>
                  <a:latin typeface="+mj-lt"/>
                  <a:ea typeface="+mn-ea"/>
                  <a:cs typeface="+mn-cs"/>
                </a:rPr>
                <a:t>Data Collection</a:t>
              </a:r>
              <a:endParaRPr lang="en-US" sz="2000" i="1" dirty="0">
                <a:solidFill>
                  <a:srgbClr val="FFFFFF"/>
                </a:solidFill>
                <a:latin typeface="+mj-lt"/>
                <a:ea typeface="+mn-ea"/>
                <a:cs typeface="+mn-cs"/>
              </a:endParaRPr>
            </a:p>
            <a:p>
              <a:pPr algn="ctr" defTabSz="1022350" eaLnBrk="1" hangingPunct="1">
                <a:lnSpc>
                  <a:spcPct val="90000"/>
                </a:lnSpc>
                <a:spcAft>
                  <a:spcPct val="35000"/>
                </a:spcAft>
                <a:defRPr/>
              </a:pPr>
              <a:r>
                <a:rPr lang="en-US" sz="2300" b="1" dirty="0">
                  <a:solidFill>
                    <a:srgbClr val="000000"/>
                  </a:solidFill>
                  <a:latin typeface="+mj-lt"/>
                  <a:ea typeface="+mn-ea"/>
                  <a:cs typeface="+mn-cs"/>
                </a:rPr>
                <a:t>Goal: </a:t>
              </a:r>
              <a:r>
                <a:rPr lang="en-US" sz="2300" dirty="0">
                  <a:solidFill>
                    <a:srgbClr val="000000"/>
                  </a:solidFill>
                  <a:latin typeface="+mj-lt"/>
                  <a:ea typeface="+mn-ea"/>
                  <a:cs typeface="+mn-cs"/>
                </a:rPr>
                <a:t>Collect </a:t>
              </a:r>
              <a:r>
                <a:rPr lang="en-US" sz="2300" dirty="0" smtClean="0">
                  <a:solidFill>
                    <a:srgbClr val="000000"/>
                  </a:solidFill>
                  <a:latin typeface="+mj-lt"/>
                  <a:ea typeface="+mn-ea"/>
                  <a:cs typeface="+mn-cs"/>
                </a:rPr>
                <a:t>satisfaction surveys from people </a:t>
              </a:r>
              <a:r>
                <a:rPr lang="en-US" sz="2300" dirty="0">
                  <a:solidFill>
                    <a:srgbClr val="000000"/>
                  </a:solidFill>
                  <a:latin typeface="+mj-lt"/>
                  <a:ea typeface="+mn-ea"/>
                  <a:cs typeface="+mn-cs"/>
                </a:rPr>
                <a:t>with disabilities who want to access arts events and venues</a:t>
              </a:r>
            </a:p>
          </p:txBody>
        </p:sp>
        <p:sp>
          <p:nvSpPr>
            <p:cNvPr id="23" name="Freeform 22"/>
            <p:cNvSpPr>
              <a:spLocks/>
            </p:cNvSpPr>
            <p:nvPr/>
          </p:nvSpPr>
          <p:spPr bwMode="auto">
            <a:xfrm>
              <a:off x="225270" y="54969"/>
              <a:ext cx="3169838" cy="2215932"/>
            </a:xfrm>
            <a:custGeom>
              <a:avLst/>
              <a:gdLst>
                <a:gd name="T0" fmla="*/ 0 w 3219963"/>
                <a:gd name="T1" fmla="*/ 1837957 h 1871918"/>
                <a:gd name="T2" fmla="*/ 752283 w 3219963"/>
                <a:gd name="T3" fmla="*/ 248999 h 1871918"/>
                <a:gd name="T4" fmla="*/ 1512396 w 3219963"/>
                <a:gd name="T5" fmla="*/ 2 h 1871918"/>
                <a:gd name="T6" fmla="*/ 2272511 w 3219963"/>
                <a:gd name="T7" fmla="*/ 249001 h 1871918"/>
                <a:gd name="T8" fmla="*/ 3024790 w 3219963"/>
                <a:gd name="T9" fmla="*/ 1837965 h 1871918"/>
                <a:gd name="T10" fmla="*/ 2272509 w 3219963"/>
                <a:gd name="T11" fmla="*/ 3426923 h 1871918"/>
                <a:gd name="T12" fmla="*/ 1512395 w 3219963"/>
                <a:gd name="T13" fmla="*/ 3675922 h 1871918"/>
                <a:gd name="T14" fmla="*/ 752281 w 3219963"/>
                <a:gd name="T15" fmla="*/ 3426923 h 1871918"/>
                <a:gd name="T16" fmla="*/ 1 w 3219963"/>
                <a:gd name="T17" fmla="*/ 1837959 h 1871918"/>
                <a:gd name="T18" fmla="*/ 0 w 3219963"/>
                <a:gd name="T19" fmla="*/ 1837957 h 18719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9963"/>
                <a:gd name="T31" fmla="*/ 0 h 1871918"/>
                <a:gd name="T32" fmla="*/ 3219963 w 3219963"/>
                <a:gd name="T33" fmla="*/ 1871918 h 18719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9963" h="1871918">
                  <a:moveTo>
                    <a:pt x="0" y="935959"/>
                  </a:moveTo>
                  <a:cubicBezTo>
                    <a:pt x="1" y="602574"/>
                    <a:pt x="305044" y="294356"/>
                    <a:pt x="800824" y="126800"/>
                  </a:cubicBezTo>
                  <a:cubicBezTo>
                    <a:pt x="1046561" y="43750"/>
                    <a:pt x="1325739" y="2"/>
                    <a:pt x="1609984" y="2"/>
                  </a:cubicBezTo>
                  <a:cubicBezTo>
                    <a:pt x="1894229" y="2"/>
                    <a:pt x="2173408" y="43751"/>
                    <a:pt x="2419145" y="126801"/>
                  </a:cubicBezTo>
                  <a:cubicBezTo>
                    <a:pt x="2914925" y="294358"/>
                    <a:pt x="3219967" y="602577"/>
                    <a:pt x="3219965" y="935963"/>
                  </a:cubicBezTo>
                  <a:cubicBezTo>
                    <a:pt x="3219965" y="1269349"/>
                    <a:pt x="2914922" y="1577567"/>
                    <a:pt x="2419143" y="1745123"/>
                  </a:cubicBezTo>
                  <a:cubicBezTo>
                    <a:pt x="2173406" y="1828173"/>
                    <a:pt x="1894228" y="1871922"/>
                    <a:pt x="1609983" y="1871922"/>
                  </a:cubicBezTo>
                  <a:cubicBezTo>
                    <a:pt x="1325738" y="1871922"/>
                    <a:pt x="1046559" y="1828173"/>
                    <a:pt x="800822" y="1745123"/>
                  </a:cubicBezTo>
                  <a:cubicBezTo>
                    <a:pt x="305042" y="1577567"/>
                    <a:pt x="0" y="1269347"/>
                    <a:pt x="1" y="935961"/>
                  </a:cubicBezTo>
                  <a:cubicBezTo>
                    <a:pt x="1" y="935960"/>
                    <a:pt x="0" y="935960"/>
                    <a:pt x="0" y="935959"/>
                  </a:cubicBezTo>
                  <a:close/>
                </a:path>
              </a:pathLst>
            </a:custGeom>
            <a:solidFill>
              <a:srgbClr val="8AC6CD"/>
            </a:solidFill>
            <a:ln w="38100">
              <a:solidFill>
                <a:srgbClr val="FFFFFF"/>
              </a:solidFill>
              <a:miter lim="800000"/>
              <a:headEnd/>
              <a:tailEnd/>
            </a:ln>
            <a:effectLst>
              <a:outerShdw blurRad="40000" dist="20000" dir="5400000" rotWithShape="0">
                <a:srgbClr val="000000">
                  <a:alpha val="37999"/>
                </a:srgbClr>
              </a:outerShdw>
            </a:effectLst>
          </p:spPr>
          <p:txBody>
            <a:bodyPr lIns="482983" tIns="285566" rIns="482983" bIns="285566" anchor="ctr"/>
            <a:lstStyle/>
            <a:p>
              <a:pPr marL="342900" indent="-342900" defTabSz="800100" eaLnBrk="1" hangingPunct="1">
                <a:lnSpc>
                  <a:spcPct val="90000"/>
                </a:lnSpc>
                <a:spcAft>
                  <a:spcPct val="35000"/>
                </a:spcAft>
                <a:defRPr/>
              </a:pPr>
              <a:r>
                <a:rPr lang="en-US" sz="1600" dirty="0">
                  <a:solidFill>
                    <a:srgbClr val="000000"/>
                  </a:solidFill>
                  <a:latin typeface="+mn-lt"/>
                  <a:ea typeface="+mn-ea"/>
                  <a:cs typeface="+mn-cs"/>
                </a:rPr>
                <a:t>1. Develop </a:t>
              </a:r>
              <a:r>
                <a:rPr lang="en-US" sz="1600" dirty="0" smtClean="0">
                  <a:solidFill>
                    <a:srgbClr val="000000"/>
                  </a:solidFill>
                  <a:latin typeface="+mn-lt"/>
                  <a:ea typeface="+mn-ea"/>
                  <a:cs typeface="+mn-cs"/>
                </a:rPr>
                <a:t>a baseline of current patrons, participants and partners</a:t>
              </a:r>
              <a:endParaRPr lang="en-US" sz="1600" dirty="0">
                <a:solidFill>
                  <a:srgbClr val="FFFFFF"/>
                </a:solidFill>
                <a:latin typeface="+mn-lt"/>
                <a:ea typeface="+mn-ea"/>
                <a:cs typeface="+mn-cs"/>
              </a:endParaRPr>
            </a:p>
          </p:txBody>
        </p:sp>
      </p:grpSp>
      <p:sp>
        <p:nvSpPr>
          <p:cNvPr id="24" name="Freeform 23"/>
          <p:cNvSpPr>
            <a:spLocks/>
          </p:cNvSpPr>
          <p:nvPr/>
        </p:nvSpPr>
        <p:spPr bwMode="auto">
          <a:xfrm>
            <a:off x="185745" y="4341813"/>
            <a:ext cx="3171825" cy="2216150"/>
          </a:xfrm>
          <a:custGeom>
            <a:avLst/>
            <a:gdLst>
              <a:gd name="T0" fmla="*/ 0 w 3219963"/>
              <a:gd name="T1" fmla="*/ 1838680 h 1871918"/>
              <a:gd name="T2" fmla="*/ 565309 w 3219963"/>
              <a:gd name="T3" fmla="*/ 249098 h 1871918"/>
              <a:gd name="T4" fmla="*/ 1136505 w 3219963"/>
              <a:gd name="T5" fmla="*/ 2 h 1871918"/>
              <a:gd name="T6" fmla="*/ 1707700 w 3219963"/>
              <a:gd name="T7" fmla="*/ 249099 h 1871918"/>
              <a:gd name="T8" fmla="*/ 2273007 w 3219963"/>
              <a:gd name="T9" fmla="*/ 1838688 h 1871918"/>
              <a:gd name="T10" fmla="*/ 1707699 w 3219963"/>
              <a:gd name="T11" fmla="*/ 3428271 h 1871918"/>
              <a:gd name="T12" fmla="*/ 1136505 w 3219963"/>
              <a:gd name="T13" fmla="*/ 3677368 h 1871918"/>
              <a:gd name="T14" fmla="*/ 565308 w 3219963"/>
              <a:gd name="T15" fmla="*/ 3428271 h 1871918"/>
              <a:gd name="T16" fmla="*/ 1 w 3219963"/>
              <a:gd name="T17" fmla="*/ 1838682 h 1871918"/>
              <a:gd name="T18" fmla="*/ 0 w 3219963"/>
              <a:gd name="T19" fmla="*/ 1838680 h 18719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9963"/>
              <a:gd name="T31" fmla="*/ 0 h 1871918"/>
              <a:gd name="T32" fmla="*/ 3219963 w 3219963"/>
              <a:gd name="T33" fmla="*/ 1871918 h 18719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9963" h="1871918">
                <a:moveTo>
                  <a:pt x="0" y="935959"/>
                </a:moveTo>
                <a:cubicBezTo>
                  <a:pt x="1" y="602574"/>
                  <a:pt x="305044" y="294356"/>
                  <a:pt x="800824" y="126800"/>
                </a:cubicBezTo>
                <a:cubicBezTo>
                  <a:pt x="1046561" y="43750"/>
                  <a:pt x="1325739" y="2"/>
                  <a:pt x="1609984" y="2"/>
                </a:cubicBezTo>
                <a:cubicBezTo>
                  <a:pt x="1894229" y="2"/>
                  <a:pt x="2173408" y="43751"/>
                  <a:pt x="2419145" y="126801"/>
                </a:cubicBezTo>
                <a:cubicBezTo>
                  <a:pt x="2914925" y="294358"/>
                  <a:pt x="3219967" y="602577"/>
                  <a:pt x="3219965" y="935963"/>
                </a:cubicBezTo>
                <a:cubicBezTo>
                  <a:pt x="3219965" y="1269349"/>
                  <a:pt x="2914922" y="1577567"/>
                  <a:pt x="2419143" y="1745123"/>
                </a:cubicBezTo>
                <a:cubicBezTo>
                  <a:pt x="2173406" y="1828173"/>
                  <a:pt x="1894228" y="1871922"/>
                  <a:pt x="1609983" y="1871922"/>
                </a:cubicBezTo>
                <a:cubicBezTo>
                  <a:pt x="1325738" y="1871922"/>
                  <a:pt x="1046559" y="1828173"/>
                  <a:pt x="800822" y="1745123"/>
                </a:cubicBezTo>
                <a:cubicBezTo>
                  <a:pt x="305042" y="1577567"/>
                  <a:pt x="0" y="1269347"/>
                  <a:pt x="1" y="935961"/>
                </a:cubicBezTo>
                <a:cubicBezTo>
                  <a:pt x="1" y="935960"/>
                  <a:pt x="0" y="935960"/>
                  <a:pt x="0" y="935959"/>
                </a:cubicBezTo>
                <a:close/>
              </a:path>
            </a:pathLst>
          </a:custGeom>
          <a:solidFill>
            <a:srgbClr val="8AC6CD"/>
          </a:solidFill>
          <a:ln w="38100">
            <a:solidFill>
              <a:srgbClr val="FFFFFF"/>
            </a:solidFill>
            <a:miter lim="800000"/>
            <a:headEnd/>
            <a:tailEnd/>
          </a:ln>
          <a:effectLst>
            <a:outerShdw blurRad="40000" dist="20000" dir="5400000" rotWithShape="0">
              <a:srgbClr val="000000">
                <a:alpha val="37999"/>
              </a:srgbClr>
            </a:outerShdw>
          </a:effectLst>
        </p:spPr>
        <p:txBody>
          <a:bodyPr lIns="482983" tIns="285566" rIns="482983" bIns="285566" anchor="ctr"/>
          <a:lstStyle/>
          <a:p>
            <a:pPr defTabSz="800100" eaLnBrk="1" hangingPunct="1">
              <a:lnSpc>
                <a:spcPct val="90000"/>
              </a:lnSpc>
              <a:spcAft>
                <a:spcPct val="35000"/>
              </a:spcAft>
              <a:defRPr/>
            </a:pPr>
            <a:r>
              <a:rPr lang="en-US" sz="1600" dirty="0">
                <a:solidFill>
                  <a:srgbClr val="000000"/>
                </a:solidFill>
                <a:latin typeface="+mn-lt"/>
                <a:ea typeface="+mn-ea"/>
                <a:cs typeface="+mn-cs"/>
              </a:rPr>
              <a:t>3. </a:t>
            </a:r>
            <a:r>
              <a:rPr lang="en-US" sz="1600" dirty="0" smtClean="0">
                <a:solidFill>
                  <a:srgbClr val="000000"/>
                </a:solidFill>
                <a:latin typeface="+mn-lt"/>
                <a:ea typeface="+mn-ea"/>
                <a:cs typeface="+mn-cs"/>
              </a:rPr>
              <a:t>Collect success stories of cultural  institutions that are proactive in recruiting PWDs to their venues</a:t>
            </a:r>
            <a:endParaRPr lang="en-US" sz="1600" dirty="0">
              <a:solidFill>
                <a:srgbClr val="000000"/>
              </a:solidFill>
              <a:latin typeface="+mn-lt"/>
              <a:ea typeface="+mn-ea"/>
              <a:cs typeface="+mn-cs"/>
            </a:endParaRPr>
          </a:p>
        </p:txBody>
      </p:sp>
    </p:spTree>
    <p:extLst>
      <p:ext uri="{BB962C8B-B14F-4D97-AF65-F5344CB8AC3E}">
        <p14:creationId xmlns:p14="http://schemas.microsoft.com/office/powerpoint/2010/main" val="13011872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9" name="Group 125"/>
          <p:cNvGrpSpPr>
            <a:grpSpLocks/>
          </p:cNvGrpSpPr>
          <p:nvPr/>
        </p:nvGrpSpPr>
        <p:grpSpPr bwMode="auto">
          <a:xfrm>
            <a:off x="6326189" y="4246563"/>
            <a:ext cx="4337051" cy="412750"/>
            <a:chOff x="-1" y="-70564"/>
            <a:chExt cx="4337508" cy="411581"/>
          </a:xfrm>
        </p:grpSpPr>
        <p:sp>
          <p:nvSpPr>
            <p:cNvPr id="39943"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39944"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39940" name="Title 1"/>
          <p:cNvSpPr>
            <a:spLocks noGrp="1"/>
          </p:cNvSpPr>
          <p:nvPr>
            <p:ph type="title"/>
          </p:nvPr>
        </p:nvSpPr>
        <p:spPr>
          <a:xfrm>
            <a:off x="838200" y="2582863"/>
            <a:ext cx="10515600" cy="1325562"/>
          </a:xfrm>
        </p:spPr>
        <p:txBody>
          <a:bodyPr/>
          <a:lstStyle/>
          <a:p>
            <a:endParaRPr lang="en-US" dirty="0">
              <a:latin typeface="Calibri Light" charset="0"/>
              <a:ea typeface="MS PGothic" charset="0"/>
            </a:endParaRPr>
          </a:p>
        </p:txBody>
      </p:sp>
      <p:sp>
        <p:nvSpPr>
          <p:cNvPr id="16" name="Rectangle 15"/>
          <p:cNvSpPr/>
          <p:nvPr/>
        </p:nvSpPr>
        <p:spPr>
          <a:xfrm>
            <a:off x="-1592264" y="2411423"/>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9942" name="Title 1"/>
          <p:cNvSpPr txBox="1">
            <a:spLocks/>
          </p:cNvSpPr>
          <p:nvPr/>
        </p:nvSpPr>
        <p:spPr bwMode="auto">
          <a:xfrm>
            <a:off x="-993775" y="2678113"/>
            <a:ext cx="14274800" cy="1270000"/>
          </a:xfrm>
          <a:prstGeom prst="rect">
            <a:avLst/>
          </a:prstGeom>
          <a:solidFill>
            <a:schemeClr val="accent1"/>
          </a:solidFill>
          <a:ln>
            <a:noFill/>
          </a:ln>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4000" b="1" dirty="0" smtClean="0">
                <a:solidFill>
                  <a:schemeClr val="bg1"/>
                </a:solidFill>
                <a:latin typeface="Arial" charset="0"/>
                <a:cs typeface="Arial" charset="0"/>
              </a:rPr>
              <a:t>Outreach Strategy # 6</a:t>
            </a:r>
          </a:p>
          <a:p>
            <a:pPr algn="ctr" eaLnBrk="1" hangingPunct="1">
              <a:lnSpc>
                <a:spcPct val="90000"/>
              </a:lnSpc>
            </a:pPr>
            <a:r>
              <a:rPr lang="en-US" sz="4000" b="1" dirty="0" smtClean="0">
                <a:solidFill>
                  <a:schemeClr val="bg1"/>
                </a:solidFill>
                <a:latin typeface="Arial" charset="0"/>
                <a:cs typeface="Arial" charset="0"/>
              </a:rPr>
              <a:t>Offer Inclusive and Accessible Services and Events</a:t>
            </a:r>
            <a:endParaRPr lang="en-US" sz="4000" b="1" dirty="0">
              <a:solidFill>
                <a:schemeClr val="bg1"/>
              </a:solidFill>
              <a:latin typeface="Arial" charset="0"/>
              <a:cs typeface="Arial" charset="0"/>
            </a:endParaRPr>
          </a:p>
        </p:txBody>
      </p:sp>
      <p:sp>
        <p:nvSpPr>
          <p:cNvPr id="3" name="TextBox 2"/>
          <p:cNvSpPr txBox="1"/>
          <p:nvPr/>
        </p:nvSpPr>
        <p:spPr>
          <a:xfrm>
            <a:off x="173175" y="5022625"/>
            <a:ext cx="12256941" cy="461665"/>
          </a:xfrm>
          <a:prstGeom prst="rect">
            <a:avLst/>
          </a:prstGeom>
          <a:noFill/>
        </p:spPr>
        <p:txBody>
          <a:bodyPr wrap="square" rtlCol="0">
            <a:spAutoFit/>
          </a:bodyPr>
          <a:lstStyle/>
          <a:p>
            <a:pPr algn="ctr"/>
            <a:r>
              <a:rPr lang="en-US" sz="2400" dirty="0" smtClean="0">
                <a:solidFill>
                  <a:srgbClr val="FF0000"/>
                </a:solidFill>
              </a:rPr>
              <a:t>What are your organizations currently doing to address inclusive and accessible practices?</a:t>
            </a:r>
            <a:endParaRPr lang="en-US" sz="2400" dirty="0">
              <a:solidFill>
                <a:srgbClr val="FF0000"/>
              </a:solidFill>
            </a:endParaRPr>
          </a:p>
        </p:txBody>
      </p:sp>
    </p:spTree>
    <p:extLst>
      <p:ext uri="{BB962C8B-B14F-4D97-AF65-F5344CB8AC3E}">
        <p14:creationId xmlns:p14="http://schemas.microsoft.com/office/powerpoint/2010/main" val="23697416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5474" name="Group 125"/>
          <p:cNvGrpSpPr>
            <a:grpSpLocks/>
          </p:cNvGrpSpPr>
          <p:nvPr/>
        </p:nvGrpSpPr>
        <p:grpSpPr bwMode="auto">
          <a:xfrm>
            <a:off x="6326189" y="4111625"/>
            <a:ext cx="4337051" cy="412750"/>
            <a:chOff x="-1" y="-70564"/>
            <a:chExt cx="4337508" cy="411581"/>
          </a:xfrm>
        </p:grpSpPr>
        <p:sp>
          <p:nvSpPr>
            <p:cNvPr id="105480"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105481"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105475" name="Title 1"/>
          <p:cNvSpPr txBox="1">
            <a:spLocks/>
          </p:cNvSpPr>
          <p:nvPr/>
        </p:nvSpPr>
        <p:spPr bwMode="auto">
          <a:xfrm>
            <a:off x="-665162" y="2874963"/>
            <a:ext cx="573087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105476" name="Title 1"/>
          <p:cNvSpPr>
            <a:spLocks noGrp="1"/>
          </p:cNvSpPr>
          <p:nvPr>
            <p:ph type="title"/>
          </p:nvPr>
        </p:nvSpPr>
        <p:spPr>
          <a:xfrm>
            <a:off x="838200" y="2447935"/>
            <a:ext cx="10515600" cy="1325563"/>
          </a:xfrm>
        </p:spPr>
        <p:txBody>
          <a:bodyPr/>
          <a:lstStyle/>
          <a:p>
            <a:endParaRPr lang="en-US" dirty="0">
              <a:latin typeface="Calibri Light" charset="0"/>
              <a:ea typeface="MS PGothic" charset="0"/>
            </a:endParaRPr>
          </a:p>
        </p:txBody>
      </p:sp>
      <p:sp>
        <p:nvSpPr>
          <p:cNvPr id="10" name="Rectangle 9"/>
          <p:cNvSpPr/>
          <p:nvPr/>
        </p:nvSpPr>
        <p:spPr>
          <a:xfrm>
            <a:off x="-1592264" y="2276485"/>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5478" name="Title 1"/>
          <p:cNvSpPr txBox="1">
            <a:spLocks/>
          </p:cNvSpPr>
          <p:nvPr/>
        </p:nvSpPr>
        <p:spPr bwMode="auto">
          <a:xfrm>
            <a:off x="-974725" y="2540000"/>
            <a:ext cx="14274800" cy="1270000"/>
          </a:xfrm>
          <a:prstGeom prst="rect">
            <a:avLst/>
          </a:prstGeom>
          <a:solidFill>
            <a:srgbClr val="609D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4400" b="1" dirty="0" smtClean="0">
                <a:solidFill>
                  <a:schemeClr val="bg1"/>
                </a:solidFill>
                <a:latin typeface="Arial" charset="0"/>
                <a:cs typeface="Arial" charset="0"/>
              </a:rPr>
              <a:t>Outreach Strategy # 7</a:t>
            </a:r>
            <a:endParaRPr lang="en-US" sz="4400" b="1" dirty="0">
              <a:solidFill>
                <a:schemeClr val="bg1"/>
              </a:solidFill>
              <a:latin typeface="Arial" charset="0"/>
              <a:cs typeface="Arial" charset="0"/>
            </a:endParaRPr>
          </a:p>
          <a:p>
            <a:pPr algn="ctr" eaLnBrk="1" hangingPunct="1">
              <a:lnSpc>
                <a:spcPct val="90000"/>
              </a:lnSpc>
            </a:pPr>
            <a:r>
              <a:rPr lang="en-US" sz="4400" b="1" dirty="0">
                <a:solidFill>
                  <a:schemeClr val="bg1"/>
                </a:solidFill>
                <a:latin typeface="Arial" charset="0"/>
                <a:cs typeface="Arial" charset="0"/>
              </a:rPr>
              <a:t>Develop Grassroots Leadership</a:t>
            </a:r>
          </a:p>
          <a:p>
            <a:pPr algn="ctr" eaLnBrk="1" hangingPunct="1">
              <a:lnSpc>
                <a:spcPct val="90000"/>
              </a:lnSpc>
            </a:pPr>
            <a:endParaRPr lang="en-US" sz="4400" b="1" dirty="0">
              <a:solidFill>
                <a:schemeClr val="bg1"/>
              </a:solidFill>
              <a:latin typeface="Arial" charset="0"/>
              <a:cs typeface="Arial" charset="0"/>
            </a:endParaRPr>
          </a:p>
        </p:txBody>
      </p:sp>
      <p:sp>
        <p:nvSpPr>
          <p:cNvPr id="105479" name="Rectangle 1"/>
          <p:cNvSpPr>
            <a:spLocks noChangeArrowheads="1"/>
          </p:cNvSpPr>
          <p:nvPr/>
        </p:nvSpPr>
        <p:spPr bwMode="auto">
          <a:xfrm>
            <a:off x="863607" y="4424363"/>
            <a:ext cx="1093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eaLnBrk="1" hangingPunct="1">
              <a:buFont typeface="Wingdings" charset="0"/>
              <a:buNone/>
            </a:pPr>
            <a:r>
              <a:rPr lang="en-US" sz="2000" dirty="0">
                <a:latin typeface="Arial" charset="0"/>
                <a:cs typeface="Arial" charset="0"/>
              </a:rPr>
              <a:t>    </a:t>
            </a:r>
            <a:endParaRPr lang="en-US" sz="2000" b="1" dirty="0">
              <a:latin typeface="Arial"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blip>
          <a:stretch>
            <a:fillRect/>
          </a:stretch>
        </p:blipFill>
        <p:spPr>
          <a:xfrm>
            <a:off x="7" y="554852"/>
            <a:ext cx="10511927" cy="6303148"/>
          </a:xfrm>
          <a:prstGeom prst="rect">
            <a:avLst/>
          </a:prstGeom>
        </p:spPr>
      </p:pic>
      <p:pic>
        <p:nvPicPr>
          <p:cNvPr id="78851"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1031" y="3175"/>
            <a:ext cx="86995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58"/>
          <p:cNvSpPr>
            <a:spLocks noChangeArrowheads="1"/>
          </p:cNvSpPr>
          <p:nvPr/>
        </p:nvSpPr>
        <p:spPr bwMode="auto">
          <a:xfrm>
            <a:off x="-39688" y="109539"/>
            <a:ext cx="406241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latin typeface="Elegant Lux Mager" charset="0"/>
                <a:cs typeface="Arial" charset="0"/>
              </a:rPr>
              <a:t>Building Community Partnerships &amp; Collaborations</a:t>
            </a:r>
            <a:endParaRPr lang="en-US" sz="1600" dirty="0"/>
          </a:p>
        </p:txBody>
      </p:sp>
      <p:sp>
        <p:nvSpPr>
          <p:cNvPr id="65" name="Parallelogram 64"/>
          <p:cNvSpPr/>
          <p:nvPr/>
        </p:nvSpPr>
        <p:spPr>
          <a:xfrm>
            <a:off x="109545" y="5740400"/>
            <a:ext cx="1049337" cy="78740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Parallelogram 65"/>
          <p:cNvSpPr/>
          <p:nvPr/>
        </p:nvSpPr>
        <p:spPr>
          <a:xfrm>
            <a:off x="1087443" y="5740410"/>
            <a:ext cx="4106863" cy="790575"/>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TextBox 66"/>
          <p:cNvSpPr txBox="1"/>
          <p:nvPr/>
        </p:nvSpPr>
        <p:spPr>
          <a:xfrm>
            <a:off x="1590681" y="5903923"/>
            <a:ext cx="2587041" cy="461665"/>
          </a:xfrm>
          <a:prstGeom prst="rect">
            <a:avLst/>
          </a:prstGeom>
          <a:noFill/>
        </p:spPr>
        <p:txBody>
          <a:bodyPr wrap="none">
            <a:spAutoFit/>
          </a:bodyPr>
          <a:lstStyle/>
          <a:p>
            <a:pPr>
              <a:defRPr/>
            </a:pPr>
            <a:r>
              <a:rPr lang="en-US" sz="2400" i="1" dirty="0">
                <a:solidFill>
                  <a:schemeClr val="bg1">
                    <a:lumMod val="95000"/>
                  </a:schemeClr>
                </a:solidFill>
                <a:latin typeface="Elegant Lux Mager" panose="00000500000000000000" pitchFamily="50" charset="0"/>
              </a:rPr>
              <a:t>Disability </a:t>
            </a:r>
            <a:r>
              <a:rPr lang="en-US" sz="2400" i="1" dirty="0" smtClean="0">
                <a:solidFill>
                  <a:schemeClr val="bg1">
                    <a:lumMod val="95000"/>
                  </a:schemeClr>
                </a:solidFill>
                <a:latin typeface="Elegant Lux Mager" panose="00000500000000000000" pitchFamily="50" charset="0"/>
              </a:rPr>
              <a:t>Groups</a:t>
            </a:r>
            <a:endParaRPr lang="en-US" sz="2400" i="1" dirty="0">
              <a:solidFill>
                <a:schemeClr val="bg1">
                  <a:lumMod val="95000"/>
                </a:schemeClr>
              </a:solidFill>
              <a:latin typeface="Elegant Lux Mager" panose="00000500000000000000" pitchFamily="50" charset="0"/>
            </a:endParaRPr>
          </a:p>
        </p:txBody>
      </p:sp>
      <p:sp>
        <p:nvSpPr>
          <p:cNvPr id="8" name="Parallelogram 7"/>
          <p:cNvSpPr/>
          <p:nvPr/>
        </p:nvSpPr>
        <p:spPr>
          <a:xfrm>
            <a:off x="8899525" y="1597035"/>
            <a:ext cx="3149600" cy="2505075"/>
          </a:xfrm>
          <a:prstGeom prst="parallelogram">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57" name="TextBox 8"/>
          <p:cNvSpPr txBox="1">
            <a:spLocks noChangeArrowheads="1"/>
          </p:cNvSpPr>
          <p:nvPr/>
        </p:nvSpPr>
        <p:spPr bwMode="auto">
          <a:xfrm>
            <a:off x="9563107" y="1765308"/>
            <a:ext cx="212566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500" dirty="0">
                <a:solidFill>
                  <a:schemeClr val="bg1"/>
                </a:solidFill>
                <a:latin typeface="Elegant Lux Mager" charset="0"/>
              </a:rPr>
              <a:t>It is imperative to collaborate with disability groups and organizations in any partnerships that involves </a:t>
            </a:r>
            <a:r>
              <a:rPr lang="en-US" sz="1500" dirty="0" smtClean="0">
                <a:solidFill>
                  <a:schemeClr val="bg1"/>
                </a:solidFill>
                <a:latin typeface="Elegant Lux Mager" charset="0"/>
              </a:rPr>
              <a:t>people with disabilities because </a:t>
            </a:r>
            <a:r>
              <a:rPr lang="en-US" sz="1500" dirty="0">
                <a:solidFill>
                  <a:schemeClr val="bg1"/>
                </a:solidFill>
                <a:latin typeface="Elegant Lux Mager" charset="0"/>
              </a:rPr>
              <a:t>they often remain unconnected unless active outreach efforts are in place. </a:t>
            </a:r>
          </a:p>
        </p:txBody>
      </p:sp>
      <p:sp>
        <p:nvSpPr>
          <p:cNvPr id="68" name="TextBox 67"/>
          <p:cNvSpPr txBox="1"/>
          <p:nvPr/>
        </p:nvSpPr>
        <p:spPr>
          <a:xfrm>
            <a:off x="587375" y="2166948"/>
            <a:ext cx="7721600" cy="1692771"/>
          </a:xfrm>
          <a:prstGeom prst="rect">
            <a:avLst/>
          </a:prstGeom>
          <a:noFill/>
        </p:spPr>
        <p:txBody>
          <a:bodyPr>
            <a:spAutoFit/>
          </a:bodyPr>
          <a:lstStyle/>
          <a:p>
            <a:pPr algn="just">
              <a:defRPr/>
            </a:pPr>
            <a:r>
              <a:rPr lang="en-US" sz="2600" b="1" dirty="0">
                <a:solidFill>
                  <a:schemeClr val="tx1">
                    <a:lumMod val="85000"/>
                    <a:lumOff val="15000"/>
                  </a:schemeClr>
                </a:solidFill>
                <a:latin typeface="Elegant Lux Mager" panose="00000500000000000000" pitchFamily="50" charset="0"/>
              </a:rPr>
              <a:t>The primary goal of disability groups and organizations is the betterment for such people. They actively promote disability rights and inclusion at all levels.</a:t>
            </a:r>
          </a:p>
        </p:txBody>
      </p:sp>
      <p:sp>
        <p:nvSpPr>
          <p:cNvPr id="30" name="Parallelogram 29"/>
          <p:cNvSpPr/>
          <p:nvPr/>
        </p:nvSpPr>
        <p:spPr>
          <a:xfrm flipH="1">
            <a:off x="8899525" y="4189413"/>
            <a:ext cx="3149600" cy="2462212"/>
          </a:xfrm>
          <a:prstGeom prst="parallelogram">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60" name="TextBox 30"/>
          <p:cNvSpPr txBox="1">
            <a:spLocks noChangeArrowheads="1"/>
          </p:cNvSpPr>
          <p:nvPr/>
        </p:nvSpPr>
        <p:spPr bwMode="auto">
          <a:xfrm>
            <a:off x="9563106" y="4567242"/>
            <a:ext cx="192563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500" dirty="0">
                <a:solidFill>
                  <a:schemeClr val="bg1"/>
                </a:solidFill>
                <a:latin typeface="Elegant Lux Mager" charset="0"/>
              </a:rPr>
              <a:t>These entities are strong promoting disability rights in social, economic, and political arenas, but are week in addressing cultural and immigrant issues.</a:t>
            </a:r>
          </a:p>
        </p:txBody>
      </p:sp>
      <p:sp>
        <p:nvSpPr>
          <p:cNvPr id="32" name="Rectangle 31"/>
          <p:cNvSpPr/>
          <p:nvPr/>
        </p:nvSpPr>
        <p:spPr>
          <a:xfrm>
            <a:off x="4610101" y="577850"/>
            <a:ext cx="741363" cy="64293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5351470" y="577850"/>
            <a:ext cx="739775" cy="64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6091237" y="577850"/>
            <a:ext cx="741363" cy="64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6832601" y="577850"/>
            <a:ext cx="741363" cy="64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65" name="Rectangle 35"/>
          <p:cNvSpPr>
            <a:spLocks noChangeArrowheads="1"/>
          </p:cNvSpPr>
          <p:nvPr/>
        </p:nvSpPr>
        <p:spPr bwMode="auto">
          <a:xfrm>
            <a:off x="4768849"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2"/>
                </a:solidFill>
                <a:latin typeface="Elegant Lux Mager" charset="0"/>
                <a:cs typeface="Arial" charset="0"/>
              </a:rPr>
              <a:t>01</a:t>
            </a:r>
            <a:endParaRPr lang="en-US" dirty="0"/>
          </a:p>
        </p:txBody>
      </p:sp>
      <p:sp>
        <p:nvSpPr>
          <p:cNvPr id="78866" name="Rectangle 36"/>
          <p:cNvSpPr>
            <a:spLocks noChangeArrowheads="1"/>
          </p:cNvSpPr>
          <p:nvPr/>
        </p:nvSpPr>
        <p:spPr bwMode="auto">
          <a:xfrm>
            <a:off x="5510213"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latin typeface="Elegant Lux Mager" charset="0"/>
                <a:cs typeface="Arial" charset="0"/>
              </a:rPr>
              <a:t>02</a:t>
            </a:r>
            <a:endParaRPr lang="en-US" dirty="0">
              <a:solidFill>
                <a:schemeClr val="bg1"/>
              </a:solidFill>
            </a:endParaRPr>
          </a:p>
        </p:txBody>
      </p:sp>
      <p:sp>
        <p:nvSpPr>
          <p:cNvPr id="78867" name="Rectangle 37"/>
          <p:cNvSpPr>
            <a:spLocks noChangeArrowheads="1"/>
          </p:cNvSpPr>
          <p:nvPr/>
        </p:nvSpPr>
        <p:spPr bwMode="auto">
          <a:xfrm>
            <a:off x="6249988"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latin typeface="Elegant Lux Mager" charset="0"/>
                <a:cs typeface="Arial" charset="0"/>
              </a:rPr>
              <a:t>03</a:t>
            </a:r>
            <a:endParaRPr lang="en-US" dirty="0">
              <a:solidFill>
                <a:schemeClr val="bg1"/>
              </a:solidFill>
            </a:endParaRPr>
          </a:p>
        </p:txBody>
      </p:sp>
      <p:sp>
        <p:nvSpPr>
          <p:cNvPr id="78868" name="Rectangle 38"/>
          <p:cNvSpPr>
            <a:spLocks noChangeArrowheads="1"/>
          </p:cNvSpPr>
          <p:nvPr/>
        </p:nvSpPr>
        <p:spPr bwMode="auto">
          <a:xfrm>
            <a:off x="6983413" y="714375"/>
            <a:ext cx="441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latin typeface="Elegant Lux Mager" charset="0"/>
                <a:cs typeface="Arial" charset="0"/>
              </a:rPr>
              <a:t>04</a:t>
            </a:r>
            <a:endParaRPr lang="en-US" dirty="0">
              <a:solidFill>
                <a:schemeClr val="bg1"/>
              </a:solidFill>
            </a:endParaRPr>
          </a:p>
        </p:txBody>
      </p:sp>
      <p:cxnSp>
        <p:nvCxnSpPr>
          <p:cNvPr id="19" name="Straight Connector 18"/>
          <p:cNvCxnSpPr/>
          <p:nvPr/>
        </p:nvCxnSpPr>
        <p:spPr>
          <a:xfrm>
            <a:off x="0" y="58102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2856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5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63725" y="962025"/>
            <a:ext cx="2657475" cy="1828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715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3249" y="323860"/>
            <a:ext cx="6216651" cy="4424363"/>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0225" y="4781560"/>
            <a:ext cx="26066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67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65129"/>
            <a:ext cx="12430116" cy="1325563"/>
          </a:xfrm>
          <a:effectLst>
            <a:outerShdw blurRad="50800" dist="38100" dir="2700000" algn="tl" rotWithShape="0">
              <a:prstClr val="black">
                <a:alpha val="40000"/>
              </a:prstClr>
            </a:outerShdw>
          </a:effectLst>
        </p:spPr>
        <p:txBody>
          <a:bodyPr>
            <a:noAutofit/>
          </a:bodyPr>
          <a:lstStyle/>
          <a:p>
            <a:pPr algn="ctr">
              <a:defRPr/>
            </a:pPr>
            <a:r>
              <a:rPr lang="en-US" sz="3200" b="1" dirty="0">
                <a:solidFill>
                  <a:schemeClr val="bg1"/>
                </a:solidFill>
                <a:latin typeface="Arial"/>
                <a:cs typeface="Arial"/>
              </a:rPr>
              <a:t>VALUE OF ARTS </a:t>
            </a:r>
            <a:r>
              <a:rPr lang="en-US" sz="3200" b="1" dirty="0" smtClean="0">
                <a:solidFill>
                  <a:schemeClr val="bg1"/>
                </a:solidFill>
                <a:latin typeface="Arial"/>
                <a:cs typeface="Arial"/>
              </a:rPr>
              <a:t>AND CULTURAL </a:t>
            </a:r>
            <a:r>
              <a:rPr lang="en-US" sz="3200" b="1" dirty="0">
                <a:solidFill>
                  <a:schemeClr val="bg1"/>
                </a:solidFill>
                <a:latin typeface="Arial"/>
                <a:cs typeface="Arial"/>
              </a:rPr>
              <a:t>PARTICIPATION</a:t>
            </a:r>
            <a:br>
              <a:rPr lang="en-US" sz="3200" b="1" dirty="0">
                <a:solidFill>
                  <a:schemeClr val="bg1"/>
                </a:solidFill>
                <a:latin typeface="Arial"/>
                <a:cs typeface="Arial"/>
              </a:rPr>
            </a:br>
            <a:endParaRPr lang="en-US" sz="3200" b="1" dirty="0">
              <a:solidFill>
                <a:schemeClr val="bg1"/>
              </a:solidFill>
              <a:latin typeface="Arial"/>
              <a:cs typeface="Arial"/>
            </a:endParaRPr>
          </a:p>
        </p:txBody>
      </p:sp>
      <p:sp>
        <p:nvSpPr>
          <p:cNvPr id="4" name="Text Box 2"/>
          <p:cNvSpPr txBox="1">
            <a:spLocks noGrp="1" noChangeArrowheads="1"/>
          </p:cNvSpPr>
          <p:nvPr>
            <p:ph idx="1"/>
          </p:nvPr>
        </p:nvSpPr>
        <p:spPr>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ormAutofit/>
          </a:bodyPr>
          <a:lstStyle>
            <a:lvl1pPr marL="215900" indent="-2159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indent="0">
              <a:buNone/>
              <a:defRPr/>
            </a:pPr>
            <a:r>
              <a:rPr lang="en-US" sz="3200" b="1" dirty="0">
                <a:solidFill>
                  <a:schemeClr val="accent1">
                    <a:lumMod val="50000"/>
                  </a:schemeClr>
                </a:solidFill>
              </a:rPr>
              <a:t>Arts participation is a human right </a:t>
            </a:r>
          </a:p>
          <a:p>
            <a:pPr marL="0" indent="0">
              <a:buFont typeface="Arial" charset="0"/>
              <a:buNone/>
              <a:defRPr/>
            </a:pPr>
            <a:endParaRPr lang="en-US" sz="3200" b="1" dirty="0">
              <a:solidFill>
                <a:schemeClr val="accent1">
                  <a:lumMod val="50000"/>
                </a:schemeClr>
              </a:solidFill>
            </a:endParaRPr>
          </a:p>
          <a:p>
            <a:pPr marL="0" indent="0">
              <a:buFont typeface="Arial" charset="0"/>
              <a:buNone/>
              <a:defRPr/>
            </a:pPr>
            <a:endParaRPr lang="en-US" sz="3200" dirty="0"/>
          </a:p>
          <a:p>
            <a:pPr>
              <a:defRPr/>
            </a:pPr>
            <a:r>
              <a:rPr lang="en-US" sz="3200" dirty="0" smtClean="0"/>
              <a:t>United </a:t>
            </a:r>
            <a:r>
              <a:rPr lang="en-US" sz="3200" dirty="0"/>
              <a:t>Nations Universal Declaration of Human </a:t>
            </a:r>
            <a:r>
              <a:rPr lang="en-US" sz="3200" dirty="0" smtClean="0"/>
              <a:t>Rights: </a:t>
            </a:r>
            <a:endParaRPr lang="en-US" sz="3200" i="1" dirty="0" smtClean="0"/>
          </a:p>
          <a:p>
            <a:pPr marL="169863" indent="-169863">
              <a:buNone/>
              <a:defRPr/>
            </a:pPr>
            <a:r>
              <a:rPr lang="en-US" i="1" dirty="0" smtClean="0"/>
              <a:t> “Everyone </a:t>
            </a:r>
            <a:r>
              <a:rPr lang="en-US" i="1" dirty="0"/>
              <a:t>has the </a:t>
            </a:r>
            <a:r>
              <a:rPr lang="en-US" i="1" dirty="0" smtClean="0"/>
              <a:t>right to freely participate </a:t>
            </a:r>
            <a:r>
              <a:rPr lang="en-US" i="1" dirty="0"/>
              <a:t>in the cultural life of </a:t>
            </a:r>
            <a:r>
              <a:rPr lang="en-US" i="1" dirty="0" smtClean="0"/>
              <a:t>    the community </a:t>
            </a:r>
            <a:r>
              <a:rPr lang="en-US" i="1" dirty="0"/>
              <a:t>and to enjoy the </a:t>
            </a:r>
            <a:r>
              <a:rPr lang="en-US" i="1" dirty="0" smtClean="0"/>
              <a:t>arts”</a:t>
            </a:r>
            <a:r>
              <a:rPr lang="en-US" dirty="0" smtClean="0"/>
              <a:t> </a:t>
            </a:r>
            <a:r>
              <a:rPr lang="en-US" i="1" dirty="0"/>
              <a:t>(1948</a:t>
            </a:r>
            <a:r>
              <a:rPr lang="en-US" i="1" dirty="0" smtClean="0"/>
              <a:t>)</a:t>
            </a:r>
          </a:p>
          <a:p>
            <a:pPr marL="0" indent="0">
              <a:buFont typeface="Arial" charset="0"/>
              <a:buNone/>
              <a:defRPr/>
            </a:pPr>
            <a:endParaRPr lang="en-US" sz="3200" i="1" dirty="0"/>
          </a:p>
          <a:p>
            <a:pPr marL="0" indent="0">
              <a:buFont typeface="Arial" charset="0"/>
              <a:buNone/>
              <a:defRPr/>
            </a:pPr>
            <a:r>
              <a:rPr lang="en-US" sz="1600" i="1" dirty="0"/>
              <a:t>http://www.culturaldevelopment.net.au/wp-content/uploads/2010/03/Kim-Dunphy-Arts-Activated-conference-presentation-compressed-copy.pdf</a:t>
            </a:r>
          </a:p>
        </p:txBody>
      </p:sp>
      <p:pic>
        <p:nvPicPr>
          <p:cNvPr id="16387" name="Picture 2" descr="http://clinicaromero.com/wp-content/uploads/2013/12/Outreac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48800" y="1768485"/>
            <a:ext cx="22352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12642" name="Group 125"/>
          <p:cNvGrpSpPr>
            <a:grpSpLocks/>
          </p:cNvGrpSpPr>
          <p:nvPr/>
        </p:nvGrpSpPr>
        <p:grpSpPr bwMode="auto">
          <a:xfrm>
            <a:off x="6326189" y="4194175"/>
            <a:ext cx="4337051" cy="412750"/>
            <a:chOff x="-1" y="-70564"/>
            <a:chExt cx="4337508" cy="411581"/>
          </a:xfrm>
        </p:grpSpPr>
        <p:sp>
          <p:nvSpPr>
            <p:cNvPr id="112648"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112649"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112643" name="Title 1"/>
          <p:cNvSpPr txBox="1">
            <a:spLocks/>
          </p:cNvSpPr>
          <p:nvPr/>
        </p:nvSpPr>
        <p:spPr bwMode="auto">
          <a:xfrm>
            <a:off x="-665162" y="2552700"/>
            <a:ext cx="573087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112644" name="Title 1"/>
          <p:cNvSpPr>
            <a:spLocks noGrp="1"/>
          </p:cNvSpPr>
          <p:nvPr>
            <p:ph type="title"/>
          </p:nvPr>
        </p:nvSpPr>
        <p:spPr>
          <a:xfrm>
            <a:off x="838200" y="2530485"/>
            <a:ext cx="10515600" cy="1325563"/>
          </a:xfrm>
        </p:spPr>
        <p:txBody>
          <a:bodyPr/>
          <a:lstStyle/>
          <a:p>
            <a:endParaRPr lang="en-US" dirty="0">
              <a:latin typeface="Calibri Light" charset="0"/>
              <a:ea typeface="MS PGothic" charset="0"/>
            </a:endParaRPr>
          </a:p>
        </p:txBody>
      </p:sp>
      <p:sp>
        <p:nvSpPr>
          <p:cNvPr id="10" name="Rectangle 9"/>
          <p:cNvSpPr/>
          <p:nvPr/>
        </p:nvSpPr>
        <p:spPr>
          <a:xfrm>
            <a:off x="-1592264" y="2359035"/>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2646" name="Title 1"/>
          <p:cNvSpPr txBox="1">
            <a:spLocks/>
          </p:cNvSpPr>
          <p:nvPr/>
        </p:nvSpPr>
        <p:spPr bwMode="auto">
          <a:xfrm>
            <a:off x="-981325" y="2589213"/>
            <a:ext cx="13757525" cy="1270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4000" b="1" dirty="0" smtClean="0">
                <a:solidFill>
                  <a:schemeClr val="bg1"/>
                </a:solidFill>
                <a:latin typeface="Arial" charset="0"/>
                <a:cs typeface="Arial" charset="0"/>
              </a:rPr>
              <a:t>Outreach Strategy </a:t>
            </a:r>
            <a:r>
              <a:rPr lang="en-US" sz="4000" b="1" dirty="0">
                <a:solidFill>
                  <a:schemeClr val="bg1"/>
                </a:solidFill>
                <a:latin typeface="Arial" charset="0"/>
                <a:cs typeface="Arial" charset="0"/>
              </a:rPr>
              <a:t># </a:t>
            </a:r>
            <a:r>
              <a:rPr lang="en-US" sz="4000" b="1" dirty="0" smtClean="0">
                <a:solidFill>
                  <a:schemeClr val="bg1"/>
                </a:solidFill>
                <a:latin typeface="Arial" charset="0"/>
                <a:cs typeface="Arial" charset="0"/>
              </a:rPr>
              <a:t>8</a:t>
            </a:r>
            <a:endParaRPr lang="en-US" sz="4000" b="1" dirty="0">
              <a:solidFill>
                <a:schemeClr val="bg1"/>
              </a:solidFill>
              <a:latin typeface="Arial" charset="0"/>
              <a:cs typeface="Arial" charset="0"/>
            </a:endParaRPr>
          </a:p>
          <a:p>
            <a:pPr algn="ctr" eaLnBrk="1" hangingPunct="1">
              <a:lnSpc>
                <a:spcPct val="90000"/>
              </a:lnSpc>
            </a:pPr>
            <a:r>
              <a:rPr lang="en-US" sz="3600" b="1" dirty="0" smtClean="0">
                <a:solidFill>
                  <a:schemeClr val="bg1"/>
                </a:solidFill>
                <a:latin typeface="Arial" charset="0"/>
                <a:cs typeface="Arial" charset="0"/>
              </a:rPr>
              <a:t>   Mobilize Advisory Boards, Committees, and </a:t>
            </a:r>
            <a:r>
              <a:rPr lang="en-US" sz="3600" b="1" dirty="0">
                <a:solidFill>
                  <a:schemeClr val="bg1"/>
                </a:solidFill>
                <a:latin typeface="Arial" charset="0"/>
                <a:cs typeface="Arial" charset="0"/>
              </a:rPr>
              <a:t>Task Forces </a:t>
            </a:r>
          </a:p>
          <a:p>
            <a:pPr algn="ctr" eaLnBrk="1" hangingPunct="1">
              <a:lnSpc>
                <a:spcPct val="90000"/>
              </a:lnSpc>
            </a:pPr>
            <a:endParaRPr lang="en-US" sz="4400" b="1" dirty="0">
              <a:solidFill>
                <a:schemeClr val="bg1"/>
              </a:solidFill>
              <a:latin typeface="Arial" charset="0"/>
              <a:cs typeface="Arial" charset="0"/>
            </a:endParaRPr>
          </a:p>
        </p:txBody>
      </p:sp>
      <p:sp>
        <p:nvSpPr>
          <p:cNvPr id="112647" name="Rectangle 1"/>
          <p:cNvSpPr>
            <a:spLocks noChangeArrowheads="1"/>
          </p:cNvSpPr>
          <p:nvPr/>
        </p:nvSpPr>
        <p:spPr bwMode="auto">
          <a:xfrm>
            <a:off x="863607" y="4102100"/>
            <a:ext cx="1093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eaLnBrk="1" hangingPunct="1">
              <a:buFont typeface="Wingdings" charset="0"/>
              <a:buNone/>
            </a:pPr>
            <a:r>
              <a:rPr lang="en-US" sz="2000" dirty="0">
                <a:latin typeface="Arial" charset="0"/>
                <a:cs typeface="Arial" charset="0"/>
              </a:rPr>
              <a:t>    </a:t>
            </a:r>
            <a:endParaRPr lang="en-US" sz="2000" b="1" dirty="0">
              <a:latin typeface="Arial"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7"/>
          <p:cNvSpPr>
            <a:spLocks noChangeArrowheads="1"/>
          </p:cNvSpPr>
          <p:nvPr/>
        </p:nvSpPr>
        <p:spPr bwMode="auto">
          <a:xfrm>
            <a:off x="457200" y="1754189"/>
            <a:ext cx="11294533" cy="3231654"/>
          </a:xfrm>
          <a:prstGeom prst="rect">
            <a:avLst/>
          </a:prstGeom>
          <a:noFill/>
          <a:ln>
            <a:noFill/>
          </a:ln>
          <a:extLst/>
        </p:spPr>
        <p:txBody>
          <a:bodyPr wrap="square">
            <a:spAutoFit/>
          </a:bodyPr>
          <a:lstStyle/>
          <a:p>
            <a:pPr algn="just" eaLnBrk="1" hangingPunct="1">
              <a:defRPr/>
            </a:pPr>
            <a:r>
              <a:rPr lang="en-US" sz="3200" dirty="0">
                <a:latin typeface="Arial" charset="0"/>
                <a:cs typeface="Arial" charset="0"/>
              </a:rPr>
              <a:t>   It has helped organizations to: </a:t>
            </a:r>
            <a:endParaRPr lang="en-US" sz="3200" dirty="0" smtClean="0">
              <a:latin typeface="Arial" charset="0"/>
              <a:cs typeface="Arial" charset="0"/>
            </a:endParaRPr>
          </a:p>
          <a:p>
            <a:pPr algn="just" eaLnBrk="1" hangingPunct="1">
              <a:defRPr/>
            </a:pPr>
            <a:endParaRPr lang="en-US" sz="3200" dirty="0">
              <a:latin typeface="Arial" charset="0"/>
              <a:cs typeface="Arial" charset="0"/>
            </a:endParaRPr>
          </a:p>
          <a:p>
            <a:pPr marL="457200" indent="-457200" algn="just" eaLnBrk="1" hangingPunct="1">
              <a:buFont typeface="Arial"/>
              <a:buChar char="•"/>
              <a:defRPr/>
            </a:pPr>
            <a:r>
              <a:rPr lang="en-US" sz="2800" dirty="0">
                <a:latin typeface="Arial" charset="0"/>
                <a:cs typeface="Arial" charset="0"/>
              </a:rPr>
              <a:t>Mobilize resources and</a:t>
            </a:r>
            <a:r>
              <a:rPr lang="en-US" sz="2800" dirty="0">
                <a:solidFill>
                  <a:schemeClr val="accent1">
                    <a:lumMod val="75000"/>
                  </a:schemeClr>
                </a:solidFill>
                <a:latin typeface="Arial" charset="0"/>
                <a:cs typeface="Arial" charset="0"/>
              </a:rPr>
              <a:t> </a:t>
            </a:r>
            <a:r>
              <a:rPr lang="en-US" sz="2800" b="1" dirty="0">
                <a:solidFill>
                  <a:schemeClr val="accent1">
                    <a:lumMod val="75000"/>
                  </a:schemeClr>
                </a:solidFill>
                <a:latin typeface="Arial" charset="0"/>
                <a:cs typeface="Arial" charset="0"/>
              </a:rPr>
              <a:t>influence</a:t>
            </a:r>
            <a:r>
              <a:rPr lang="en-US" sz="2800" dirty="0">
                <a:solidFill>
                  <a:schemeClr val="accent1">
                    <a:lumMod val="75000"/>
                  </a:schemeClr>
                </a:solidFill>
                <a:latin typeface="Arial" charset="0"/>
                <a:cs typeface="Arial" charset="0"/>
              </a:rPr>
              <a:t> </a:t>
            </a:r>
            <a:r>
              <a:rPr lang="en-US" sz="2800" dirty="0">
                <a:latin typeface="Arial" charset="0"/>
                <a:cs typeface="Arial" charset="0"/>
              </a:rPr>
              <a:t>systems </a:t>
            </a:r>
          </a:p>
          <a:p>
            <a:pPr marL="457200" indent="-457200" algn="just" eaLnBrk="1" hangingPunct="1">
              <a:buFont typeface="Arial"/>
              <a:buChar char="•"/>
              <a:defRPr/>
            </a:pPr>
            <a:r>
              <a:rPr lang="en-US" sz="2800" b="1" dirty="0">
                <a:solidFill>
                  <a:srgbClr val="2E75B6"/>
                </a:solidFill>
                <a:latin typeface="Arial" charset="0"/>
                <a:cs typeface="Arial" charset="0"/>
              </a:rPr>
              <a:t>Promote</a:t>
            </a:r>
            <a:r>
              <a:rPr lang="en-US" sz="2800" b="1" dirty="0">
                <a:latin typeface="Arial" charset="0"/>
                <a:cs typeface="Arial" charset="0"/>
              </a:rPr>
              <a:t> </a:t>
            </a:r>
            <a:r>
              <a:rPr lang="en-US" sz="2800" dirty="0">
                <a:latin typeface="Arial" charset="0"/>
                <a:cs typeface="Arial" charset="0"/>
              </a:rPr>
              <a:t>new</a:t>
            </a:r>
            <a:r>
              <a:rPr lang="en-US" sz="2800" b="1" dirty="0">
                <a:latin typeface="Arial" charset="0"/>
                <a:cs typeface="Arial" charset="0"/>
              </a:rPr>
              <a:t> </a:t>
            </a:r>
            <a:r>
              <a:rPr lang="en-US" sz="2800" dirty="0">
                <a:latin typeface="Arial" charset="0"/>
                <a:cs typeface="Arial" charset="0"/>
              </a:rPr>
              <a:t>relationships among previously disconnected individuals with disabilities and  families</a:t>
            </a:r>
          </a:p>
          <a:p>
            <a:pPr marL="457200" indent="-457200" algn="just" eaLnBrk="1" hangingPunct="1">
              <a:buFont typeface="Arial"/>
              <a:buChar char="•"/>
              <a:defRPr/>
            </a:pPr>
            <a:r>
              <a:rPr lang="en-US" sz="2800" dirty="0">
                <a:latin typeface="Arial" charset="0"/>
                <a:cs typeface="Arial" charset="0"/>
              </a:rPr>
              <a:t>Serve as </a:t>
            </a:r>
            <a:r>
              <a:rPr lang="en-US" sz="2800" b="1" dirty="0">
                <a:solidFill>
                  <a:srgbClr val="2E75B6"/>
                </a:solidFill>
                <a:latin typeface="Arial" charset="0"/>
                <a:cs typeface="Arial" charset="0"/>
              </a:rPr>
              <a:t>catalysts</a:t>
            </a:r>
            <a:r>
              <a:rPr lang="en-US" sz="2800" dirty="0">
                <a:latin typeface="Arial" charset="0"/>
                <a:cs typeface="Arial" charset="0"/>
              </a:rPr>
              <a:t> for changing programs, practices, and policies </a:t>
            </a:r>
          </a:p>
          <a:p>
            <a:pPr marL="457200" indent="-457200" algn="just" eaLnBrk="1" hangingPunct="1">
              <a:buFont typeface="Arial"/>
              <a:buChar char="•"/>
              <a:defRPr/>
            </a:pPr>
            <a:r>
              <a:rPr lang="en-US" sz="2800" b="1" dirty="0">
                <a:solidFill>
                  <a:srgbClr val="2E75B6"/>
                </a:solidFill>
                <a:latin typeface="Arial" charset="0"/>
                <a:cs typeface="Arial" charset="0"/>
              </a:rPr>
              <a:t>Evaluate </a:t>
            </a:r>
            <a:r>
              <a:rPr lang="en-US" sz="2800" dirty="0">
                <a:latin typeface="Arial" charset="0"/>
                <a:cs typeface="Arial" charset="0"/>
              </a:rPr>
              <a:t>and</a:t>
            </a:r>
            <a:r>
              <a:rPr lang="en-US" sz="2800" b="1" dirty="0">
                <a:solidFill>
                  <a:srgbClr val="2E75B6"/>
                </a:solidFill>
                <a:latin typeface="Arial" charset="0"/>
                <a:cs typeface="Arial" charset="0"/>
              </a:rPr>
              <a:t> revise </a:t>
            </a:r>
            <a:r>
              <a:rPr lang="en-US" sz="2800" dirty="0">
                <a:latin typeface="Arial" charset="0"/>
                <a:cs typeface="Arial" charset="0"/>
              </a:rPr>
              <a:t>outreach plan </a:t>
            </a:r>
          </a:p>
        </p:txBody>
      </p:sp>
      <p:sp>
        <p:nvSpPr>
          <p:cNvPr id="75778" name="TextBox 1"/>
          <p:cNvSpPr txBox="1">
            <a:spLocks noChangeArrowheads="1"/>
          </p:cNvSpPr>
          <p:nvPr/>
        </p:nvSpPr>
        <p:spPr bwMode="auto">
          <a:xfrm>
            <a:off x="-152400" y="254533"/>
            <a:ext cx="1219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4000" b="1" dirty="0" smtClean="0">
                <a:solidFill>
                  <a:schemeClr val="bg1"/>
                </a:solidFill>
                <a:latin typeface="+mn-lt"/>
                <a:cs typeface="Arial Black" charset="0"/>
              </a:rPr>
              <a:t>What Has Been the Impact of </a:t>
            </a:r>
          </a:p>
          <a:p>
            <a:pPr algn="ctr"/>
            <a:r>
              <a:rPr lang="en-US" sz="4000" b="1" dirty="0" smtClean="0">
                <a:solidFill>
                  <a:schemeClr val="bg1"/>
                </a:solidFill>
                <a:latin typeface="+mn-lt"/>
                <a:cs typeface="Arial Black" charset="0"/>
              </a:rPr>
              <a:t>Our Outreach Efforts and Collaboration?</a:t>
            </a:r>
            <a:endParaRPr lang="en-US" sz="4000" b="1" dirty="0">
              <a:solidFill>
                <a:schemeClr val="bg1"/>
              </a:solidFill>
              <a:latin typeface="+mn-lt"/>
              <a:cs typeface="Arial Black" charset="0"/>
            </a:endParaRPr>
          </a:p>
        </p:txBody>
      </p:sp>
    </p:spTree>
    <p:extLst>
      <p:ext uri="{BB962C8B-B14F-4D97-AF65-F5344CB8AC3E}">
        <p14:creationId xmlns:p14="http://schemas.microsoft.com/office/powerpoint/2010/main" val="42766764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14690" name="Group 125"/>
          <p:cNvGrpSpPr>
            <a:grpSpLocks/>
          </p:cNvGrpSpPr>
          <p:nvPr/>
        </p:nvGrpSpPr>
        <p:grpSpPr bwMode="auto">
          <a:xfrm>
            <a:off x="6326189" y="3962400"/>
            <a:ext cx="4337051" cy="412750"/>
            <a:chOff x="-1" y="-70564"/>
            <a:chExt cx="4337508" cy="411581"/>
          </a:xfrm>
        </p:grpSpPr>
        <p:sp>
          <p:nvSpPr>
            <p:cNvPr id="114696"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114697"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114691" name="Title 1"/>
          <p:cNvSpPr txBox="1">
            <a:spLocks/>
          </p:cNvSpPr>
          <p:nvPr/>
        </p:nvSpPr>
        <p:spPr bwMode="auto">
          <a:xfrm>
            <a:off x="-665162" y="2725738"/>
            <a:ext cx="573087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114692" name="Title 1"/>
          <p:cNvSpPr>
            <a:spLocks noGrp="1"/>
          </p:cNvSpPr>
          <p:nvPr>
            <p:ph type="title"/>
          </p:nvPr>
        </p:nvSpPr>
        <p:spPr>
          <a:xfrm>
            <a:off x="838200" y="2298710"/>
            <a:ext cx="10515600" cy="1325563"/>
          </a:xfrm>
        </p:spPr>
        <p:txBody>
          <a:bodyPr/>
          <a:lstStyle/>
          <a:p>
            <a:endParaRPr lang="en-US" dirty="0">
              <a:latin typeface="Calibri Light" charset="0"/>
              <a:ea typeface="MS PGothic" charset="0"/>
            </a:endParaRPr>
          </a:p>
        </p:txBody>
      </p:sp>
      <p:sp>
        <p:nvSpPr>
          <p:cNvPr id="10" name="Rectangle 9"/>
          <p:cNvSpPr/>
          <p:nvPr/>
        </p:nvSpPr>
        <p:spPr>
          <a:xfrm>
            <a:off x="-1592264" y="2109798"/>
            <a:ext cx="15020927" cy="17938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4694" name="Title 1"/>
          <p:cNvSpPr txBox="1">
            <a:spLocks/>
          </p:cNvSpPr>
          <p:nvPr/>
        </p:nvSpPr>
        <p:spPr bwMode="auto">
          <a:xfrm>
            <a:off x="-508000" y="2424113"/>
            <a:ext cx="13381039"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US" sz="4400" b="1" dirty="0" smtClean="0">
                <a:solidFill>
                  <a:schemeClr val="bg1"/>
                </a:solidFill>
                <a:latin typeface="Arial" charset="0"/>
                <a:cs typeface="Arial" charset="0"/>
              </a:rPr>
              <a:t>Outreach Strategy </a:t>
            </a:r>
            <a:r>
              <a:rPr lang="en-US" sz="4400" b="1" dirty="0">
                <a:solidFill>
                  <a:schemeClr val="bg1"/>
                </a:solidFill>
                <a:latin typeface="Arial" charset="0"/>
                <a:cs typeface="Arial" charset="0"/>
              </a:rPr>
              <a:t># </a:t>
            </a:r>
            <a:r>
              <a:rPr lang="en-US" sz="4400" b="1" dirty="0" smtClean="0">
                <a:solidFill>
                  <a:schemeClr val="bg1"/>
                </a:solidFill>
                <a:latin typeface="Arial" charset="0"/>
                <a:cs typeface="Arial" charset="0"/>
              </a:rPr>
              <a:t>9</a:t>
            </a:r>
            <a:endParaRPr lang="en-US" sz="4400" b="1" dirty="0">
              <a:solidFill>
                <a:schemeClr val="bg1"/>
              </a:solidFill>
              <a:latin typeface="Arial" charset="0"/>
              <a:cs typeface="Arial" charset="0"/>
            </a:endParaRPr>
          </a:p>
          <a:p>
            <a:pPr algn="ctr" eaLnBrk="1" hangingPunct="1">
              <a:lnSpc>
                <a:spcPct val="90000"/>
              </a:lnSpc>
            </a:pPr>
            <a:r>
              <a:rPr lang="en-US" sz="4400" b="1" dirty="0" smtClean="0">
                <a:solidFill>
                  <a:schemeClr val="bg1"/>
                </a:solidFill>
                <a:latin typeface="Arial" charset="0"/>
                <a:cs typeface="Arial" charset="0"/>
              </a:rPr>
              <a:t>Diversify Your Staff and Board Development </a:t>
            </a:r>
            <a:endParaRPr lang="en-US" sz="4400" b="1" dirty="0">
              <a:solidFill>
                <a:schemeClr val="bg1"/>
              </a:solidFill>
              <a:latin typeface="Arial" charset="0"/>
              <a:cs typeface="Arial" charset="0"/>
            </a:endParaRPr>
          </a:p>
          <a:p>
            <a:pPr algn="ctr" eaLnBrk="1" hangingPunct="1">
              <a:lnSpc>
                <a:spcPct val="90000"/>
              </a:lnSpc>
            </a:pPr>
            <a:endParaRPr lang="en-US" sz="4400" b="1" dirty="0">
              <a:solidFill>
                <a:schemeClr val="bg1"/>
              </a:solidFill>
              <a:latin typeface="Arial" charset="0"/>
              <a:cs typeface="Arial" charset="0"/>
            </a:endParaRPr>
          </a:p>
        </p:txBody>
      </p:sp>
      <p:sp>
        <p:nvSpPr>
          <p:cNvPr id="114695" name="Rectangle 1"/>
          <p:cNvSpPr>
            <a:spLocks noChangeArrowheads="1"/>
          </p:cNvSpPr>
          <p:nvPr/>
        </p:nvSpPr>
        <p:spPr bwMode="auto">
          <a:xfrm>
            <a:off x="863607" y="4275138"/>
            <a:ext cx="1093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eaLnBrk="1" hangingPunct="1">
              <a:buFont typeface="Wingdings" charset="0"/>
              <a:buNone/>
            </a:pPr>
            <a:r>
              <a:rPr lang="en-US" sz="2000" dirty="0">
                <a:latin typeface="Arial" charset="0"/>
                <a:cs typeface="Arial" charset="0"/>
              </a:rPr>
              <a:t>    </a:t>
            </a:r>
            <a:endParaRPr lang="en-US" sz="2000" b="1" dirty="0">
              <a:latin typeface="Arial" charset="0"/>
              <a:cs typeface="Arial" charset="0"/>
            </a:endParaRPr>
          </a:p>
        </p:txBody>
      </p:sp>
      <p:sp>
        <p:nvSpPr>
          <p:cNvPr id="2" name="TextBox 1"/>
          <p:cNvSpPr txBox="1"/>
          <p:nvPr/>
        </p:nvSpPr>
        <p:spPr>
          <a:xfrm>
            <a:off x="615736" y="4304917"/>
            <a:ext cx="10896625" cy="1654299"/>
          </a:xfrm>
          <a:prstGeom prst="rect">
            <a:avLst/>
          </a:prstGeom>
          <a:noFill/>
        </p:spPr>
        <p:txBody>
          <a:bodyPr wrap="square" rtlCol="0">
            <a:spAutoFit/>
          </a:bodyPr>
          <a:lstStyle/>
          <a:p>
            <a:pPr algn="ctr">
              <a:spcBef>
                <a:spcPts val="700"/>
              </a:spcBef>
              <a:buSzPct val="45000"/>
              <a:defRPr/>
            </a:pPr>
            <a:r>
              <a:rPr lang="en-US" altLang="en-US" sz="2800" dirty="0" smtClean="0">
                <a:solidFill>
                  <a:srgbClr val="FF0000"/>
                </a:solidFill>
                <a:latin typeface="Calibri" panose="020F0502020204030204" pitchFamily="34" charset="0"/>
              </a:rPr>
              <a:t>Determine staffing and </a:t>
            </a:r>
            <a:r>
              <a:rPr lang="en-US" altLang="en-US" sz="2800" dirty="0">
                <a:solidFill>
                  <a:srgbClr val="FF0000"/>
                </a:solidFill>
                <a:latin typeface="Calibri" panose="020F0502020204030204" pitchFamily="34" charset="0"/>
              </a:rPr>
              <a:t>board membership </a:t>
            </a:r>
            <a:r>
              <a:rPr lang="en-US" altLang="en-US" sz="2800" dirty="0" smtClean="0">
                <a:solidFill>
                  <a:srgbClr val="FF0000"/>
                </a:solidFill>
                <a:latin typeface="Calibri" panose="020F0502020204030204" pitchFamily="34" charset="0"/>
              </a:rPr>
              <a:t>needs and opportunities</a:t>
            </a:r>
          </a:p>
          <a:p>
            <a:pPr algn="ctr">
              <a:spcBef>
                <a:spcPts val="700"/>
              </a:spcBef>
              <a:buSzPct val="45000"/>
              <a:defRPr/>
            </a:pPr>
            <a:r>
              <a:rPr lang="en-US" altLang="en-US" sz="2800" dirty="0" smtClean="0">
                <a:solidFill>
                  <a:srgbClr val="FF0000"/>
                </a:solidFill>
                <a:latin typeface="Calibri" panose="020F0502020204030204" pitchFamily="34" charset="0"/>
              </a:rPr>
              <a:t> for all levels of your cultural venue</a:t>
            </a:r>
            <a:endParaRPr lang="en-US" altLang="en-US" sz="2800" dirty="0">
              <a:solidFill>
                <a:srgbClr val="FF0000"/>
              </a:solidFill>
              <a:latin typeface="Calibri" panose="020F0502020204030204" pitchFamily="34" charset="0"/>
            </a:endParaRPr>
          </a:p>
          <a:p>
            <a:pPr>
              <a:spcBef>
                <a:spcPts val="700"/>
              </a:spcBef>
              <a:buSzPct val="45000"/>
              <a:buFont typeface="Wingdings" panose="05000000000000000000" pitchFamily="2" charset="2"/>
              <a:buChar char=""/>
              <a:defRPr/>
            </a:pPr>
            <a:endParaRPr lang="en-US" altLang="en-US" sz="1000" dirty="0">
              <a:latin typeface="Calibri" panose="020F0502020204030204" pitchFamily="34" charset="0"/>
            </a:endParaRPr>
          </a:p>
          <a:p>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2"/>
          <p:cNvSpPr>
            <a:spLocks noGrp="1"/>
          </p:cNvSpPr>
          <p:nvPr>
            <p:ph idx="1"/>
          </p:nvPr>
        </p:nvSpPr>
        <p:spPr>
          <a:xfrm>
            <a:off x="5273682" y="2093923"/>
            <a:ext cx="8810625" cy="4351337"/>
          </a:xfrm>
        </p:spPr>
        <p:txBody>
          <a:bodyPr/>
          <a:lstStyle/>
          <a:p>
            <a:pPr>
              <a:lnSpc>
                <a:spcPct val="150000"/>
              </a:lnSpc>
            </a:pPr>
            <a:r>
              <a:rPr lang="en-US" sz="3600" dirty="0" smtClean="0">
                <a:latin typeface="Arial" charset="0"/>
                <a:ea typeface="MS PGothic" charset="0"/>
                <a:cs typeface="Arial" charset="0"/>
              </a:rPr>
              <a:t>Multicultural, multilingual</a:t>
            </a:r>
          </a:p>
          <a:p>
            <a:pPr>
              <a:lnSpc>
                <a:spcPct val="150000"/>
              </a:lnSpc>
            </a:pPr>
            <a:r>
              <a:rPr lang="en-US" sz="3600" dirty="0" smtClean="0">
                <a:latin typeface="Arial" charset="0"/>
                <a:ea typeface="MS PGothic" charset="0"/>
                <a:cs typeface="Arial" charset="0"/>
              </a:rPr>
              <a:t>Accessible</a:t>
            </a:r>
            <a:endParaRPr lang="en-US" sz="3600" dirty="0">
              <a:latin typeface="Arial" charset="0"/>
              <a:ea typeface="MS PGothic" charset="0"/>
              <a:cs typeface="Arial" charset="0"/>
            </a:endParaRPr>
          </a:p>
          <a:p>
            <a:pPr>
              <a:lnSpc>
                <a:spcPct val="150000"/>
              </a:lnSpc>
            </a:pPr>
            <a:r>
              <a:rPr lang="en-US" sz="3600" dirty="0">
                <a:latin typeface="Arial" charset="0"/>
                <a:ea typeface="MS PGothic" charset="0"/>
                <a:cs typeface="Arial" charset="0"/>
              </a:rPr>
              <a:t>Engaging</a:t>
            </a:r>
          </a:p>
          <a:p>
            <a:pPr>
              <a:lnSpc>
                <a:spcPct val="150000"/>
              </a:lnSpc>
            </a:pPr>
            <a:r>
              <a:rPr lang="en-US" sz="3600" dirty="0">
                <a:latin typeface="Arial" charset="0"/>
                <a:ea typeface="MS PGothic" charset="0"/>
                <a:cs typeface="Arial" charset="0"/>
              </a:rPr>
              <a:t>Storytelling</a:t>
            </a:r>
          </a:p>
          <a:p>
            <a:endParaRPr lang="en-US" sz="2000" dirty="0">
              <a:latin typeface="Arial" charset="0"/>
              <a:ea typeface="MS PGothic" charset="0"/>
              <a:cs typeface="Arial" charset="0"/>
            </a:endParaRPr>
          </a:p>
        </p:txBody>
      </p:sp>
      <p:pic>
        <p:nvPicPr>
          <p:cNvPr id="11059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313" y="1997075"/>
            <a:ext cx="208756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79639" y="4043373"/>
            <a:ext cx="2220912"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8431" y="5262573"/>
            <a:ext cx="20240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04965" y="3411538"/>
            <a:ext cx="17684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Box 1"/>
          <p:cNvSpPr txBox="1">
            <a:spLocks noChangeArrowheads="1"/>
          </p:cNvSpPr>
          <p:nvPr/>
        </p:nvSpPr>
        <p:spPr bwMode="auto">
          <a:xfrm>
            <a:off x="0" y="322263"/>
            <a:ext cx="12192000" cy="115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lnSpc>
                <a:spcPct val="90000"/>
              </a:lnSpc>
            </a:pPr>
            <a:r>
              <a:rPr lang="en-US" sz="3600" b="1" dirty="0" smtClean="0">
                <a:solidFill>
                  <a:schemeClr val="bg1"/>
                </a:solidFill>
                <a:latin typeface="Arial"/>
                <a:cs typeface="Arial"/>
              </a:rPr>
              <a:t>Diversify Your Current Workforce by</a:t>
            </a:r>
          </a:p>
          <a:p>
            <a:pPr algn="ctr">
              <a:lnSpc>
                <a:spcPct val="90000"/>
              </a:lnSpc>
            </a:pPr>
            <a:r>
              <a:rPr lang="en-US" sz="3600" b="1" dirty="0" smtClean="0">
                <a:solidFill>
                  <a:schemeClr val="bg1"/>
                </a:solidFill>
                <a:latin typeface="Arial"/>
                <a:cs typeface="Arial"/>
              </a:rPr>
              <a:t>Partnering With Nontraditional Cultural </a:t>
            </a:r>
            <a:r>
              <a:rPr lang="en-US" sz="4000" b="1" dirty="0" smtClean="0">
                <a:solidFill>
                  <a:schemeClr val="bg1"/>
                </a:solidFill>
                <a:latin typeface="Arial"/>
                <a:cs typeface="Arial"/>
              </a:rPr>
              <a:t>Institutions</a:t>
            </a:r>
            <a:endParaRPr lang="en-US" sz="4000" b="1" dirty="0">
              <a:solidFill>
                <a:schemeClr val="bg1"/>
              </a:solidFill>
              <a:latin typeface="Arial"/>
              <a:cs typeface="Arial"/>
            </a:endParaRPr>
          </a:p>
        </p:txBody>
      </p:sp>
    </p:spTree>
    <p:extLst>
      <p:ext uri="{BB962C8B-B14F-4D97-AF65-F5344CB8AC3E}">
        <p14:creationId xmlns:p14="http://schemas.microsoft.com/office/powerpoint/2010/main" val="174268626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121"/>
          <p:cNvSpPr/>
          <p:nvPr/>
        </p:nvSpPr>
        <p:spPr>
          <a:xfrm>
            <a:off x="10948988" y="3924300"/>
            <a:ext cx="0" cy="331788"/>
          </a:xfrm>
          <a:prstGeom prst="line">
            <a:avLst/>
          </a:prstGeom>
          <a:ln>
            <a:solidFill/>
            <a:round/>
          </a:ln>
        </p:spPr>
        <p:txBody>
          <a:bodyPr lIns="45719" rIns="45719"/>
          <a:lstStyle/>
          <a:p>
            <a:pPr eaLnBrk="1" hangingPunct="1">
              <a:defRPr sz="1200">
                <a:latin typeface="+mn-lt"/>
                <a:ea typeface="+mn-ea"/>
                <a:cs typeface="+mn-cs"/>
                <a:sym typeface="Helvetica"/>
              </a:defRPr>
            </a:pPr>
            <a:endParaRPr sz="1200">
              <a:latin typeface="+mn-lt"/>
              <a:ea typeface="+mn-ea"/>
              <a:cs typeface="+mn-cs"/>
              <a:sym typeface="Helvetica"/>
            </a:endParaRPr>
          </a:p>
        </p:txBody>
      </p:sp>
      <p:grpSp>
        <p:nvGrpSpPr>
          <p:cNvPr id="61442" name="Group 125"/>
          <p:cNvGrpSpPr>
            <a:grpSpLocks/>
          </p:cNvGrpSpPr>
          <p:nvPr/>
        </p:nvGrpSpPr>
        <p:grpSpPr bwMode="auto">
          <a:xfrm>
            <a:off x="6326189" y="3789363"/>
            <a:ext cx="4337051" cy="412750"/>
            <a:chOff x="-1" y="-70564"/>
            <a:chExt cx="4337508" cy="411581"/>
          </a:xfrm>
        </p:grpSpPr>
        <p:sp>
          <p:nvSpPr>
            <p:cNvPr id="61447" name="Shape 123"/>
            <p:cNvSpPr>
              <a:spLocks noChangeArrowheads="1"/>
            </p:cNvSpPr>
            <p:nvPr/>
          </p:nvSpPr>
          <p:spPr bwMode="auto">
            <a:xfrm>
              <a:off x="-1" y="0"/>
              <a:ext cx="4337508" cy="341017"/>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gn="ctr" eaLnBrk="1" hangingPunct="1"/>
              <a:endParaRPr lang="en-US" dirty="0"/>
            </a:p>
          </p:txBody>
        </p:sp>
        <p:sp>
          <p:nvSpPr>
            <p:cNvPr id="61448" name="Shape 124"/>
            <p:cNvSpPr>
              <a:spLocks noChangeArrowheads="1"/>
            </p:cNvSpPr>
            <p:nvPr/>
          </p:nvSpPr>
          <p:spPr bwMode="auto">
            <a:xfrm>
              <a:off x="-1" y="-70564"/>
              <a:ext cx="4337508"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lstStyle/>
            <a:p>
              <a:pPr algn="ctr" eaLnBrk="1" hangingPunct="1"/>
              <a:endParaRPr lang="en-US" sz="2400" dirty="0"/>
            </a:p>
          </p:txBody>
        </p:sp>
      </p:grpSp>
      <p:sp>
        <p:nvSpPr>
          <p:cNvPr id="61443" name="Title 1"/>
          <p:cNvSpPr txBox="1">
            <a:spLocks/>
          </p:cNvSpPr>
          <p:nvPr/>
        </p:nvSpPr>
        <p:spPr bwMode="auto">
          <a:xfrm>
            <a:off x="3246441" y="1963748"/>
            <a:ext cx="57308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endParaRPr lang="en-US" sz="3400" b="1" dirty="0">
              <a:solidFill>
                <a:schemeClr val="bg1"/>
              </a:solidFill>
              <a:latin typeface="Arial" charset="0"/>
              <a:cs typeface="Arial" charset="0"/>
            </a:endParaRPr>
          </a:p>
        </p:txBody>
      </p:sp>
      <p:sp>
        <p:nvSpPr>
          <p:cNvPr id="61444" name="Title 1"/>
          <p:cNvSpPr>
            <a:spLocks noGrp="1"/>
          </p:cNvSpPr>
          <p:nvPr>
            <p:ph type="title"/>
          </p:nvPr>
        </p:nvSpPr>
        <p:spPr>
          <a:xfrm>
            <a:off x="820739" y="134706"/>
            <a:ext cx="10515600" cy="1575699"/>
          </a:xfrm>
        </p:spPr>
        <p:txBody>
          <a:bodyPr/>
          <a:lstStyle/>
          <a:p>
            <a:pPr algn="ctr" eaLnBrk="1" hangingPunct="1">
              <a:lnSpc>
                <a:spcPct val="100000"/>
              </a:lnSpc>
            </a:pPr>
            <a:r>
              <a:rPr lang="en-US" sz="3200" b="1" dirty="0" smtClean="0">
                <a:solidFill>
                  <a:schemeClr val="bg1"/>
                </a:solidFill>
                <a:latin typeface="Arial Black" charset="0"/>
                <a:ea typeface="MS PGothic" charset="0"/>
                <a:cs typeface="Arial Black" charset="0"/>
              </a:rPr>
              <a:t/>
            </a:r>
            <a:br>
              <a:rPr lang="en-US" sz="3200" b="1" dirty="0" smtClean="0">
                <a:solidFill>
                  <a:schemeClr val="bg1"/>
                </a:solidFill>
                <a:latin typeface="Arial Black" charset="0"/>
                <a:ea typeface="MS PGothic" charset="0"/>
                <a:cs typeface="Arial Black" charset="0"/>
              </a:rPr>
            </a:br>
            <a:r>
              <a:rPr lang="en-US" sz="3200" b="1" dirty="0" smtClean="0">
                <a:solidFill>
                  <a:schemeClr val="bg1"/>
                </a:solidFill>
                <a:latin typeface="Arial Black" charset="0"/>
                <a:ea typeface="MS PGothic" charset="0"/>
                <a:cs typeface="Arial Black" charset="0"/>
              </a:rPr>
              <a:t>Outreach Strategy #10</a:t>
            </a:r>
            <a:r>
              <a:rPr lang="en-US" sz="2400" b="1" dirty="0" smtClean="0">
                <a:solidFill>
                  <a:schemeClr val="bg1"/>
                </a:solidFill>
                <a:latin typeface="Arial Black" charset="0"/>
                <a:ea typeface="MS PGothic" charset="0"/>
                <a:cs typeface="Arial Black" charset="0"/>
              </a:rPr>
              <a:t/>
            </a:r>
            <a:br>
              <a:rPr lang="en-US" sz="2400" b="1" dirty="0" smtClean="0">
                <a:solidFill>
                  <a:schemeClr val="bg1"/>
                </a:solidFill>
                <a:latin typeface="Arial Black" charset="0"/>
                <a:ea typeface="MS PGothic" charset="0"/>
                <a:cs typeface="Arial Black" charset="0"/>
              </a:rPr>
            </a:br>
            <a:r>
              <a:rPr lang="en-US" sz="2400" b="1" dirty="0" smtClean="0">
                <a:solidFill>
                  <a:schemeClr val="bg1"/>
                </a:solidFill>
                <a:latin typeface="Arial Black" charset="0"/>
                <a:ea typeface="MS PGothic" charset="0"/>
                <a:cs typeface="Arial Black" charset="0"/>
              </a:rPr>
              <a:t>Offer </a:t>
            </a:r>
            <a:r>
              <a:rPr lang="en-US" sz="2400" b="1" dirty="0">
                <a:solidFill>
                  <a:schemeClr val="bg1"/>
                </a:solidFill>
                <a:latin typeface="Arial Black" charset="0"/>
                <a:ea typeface="MS PGothic" charset="0"/>
                <a:cs typeface="Arial Black" charset="0"/>
              </a:rPr>
              <a:t>Consultation and Educational Workshops with People with Disabilities </a:t>
            </a:r>
            <a:r>
              <a:rPr lang="en-US" sz="2400" b="1" dirty="0" smtClean="0">
                <a:solidFill>
                  <a:schemeClr val="bg1"/>
                </a:solidFill>
                <a:latin typeface="Arial Black" charset="0"/>
                <a:ea typeface="MS PGothic" charset="0"/>
                <a:cs typeface="Arial Black" charset="0"/>
              </a:rPr>
              <a:t>as </a:t>
            </a:r>
            <a:r>
              <a:rPr lang="en-US" sz="2400" b="1" dirty="0">
                <a:solidFill>
                  <a:schemeClr val="bg1"/>
                </a:solidFill>
                <a:latin typeface="Arial Black" charset="0"/>
                <a:ea typeface="MS PGothic" charset="0"/>
                <a:cs typeface="Arial Black" charset="0"/>
              </a:rPr>
              <a:t>Co-Presenters</a:t>
            </a:r>
            <a:br>
              <a:rPr lang="en-US" sz="2400" b="1" dirty="0">
                <a:solidFill>
                  <a:schemeClr val="bg1"/>
                </a:solidFill>
                <a:latin typeface="Arial Black" charset="0"/>
                <a:ea typeface="MS PGothic" charset="0"/>
                <a:cs typeface="Arial Black" charset="0"/>
              </a:rPr>
            </a:br>
            <a:r>
              <a:rPr lang="en-US" sz="2400" dirty="0">
                <a:latin typeface="Arial Black" charset="0"/>
                <a:ea typeface="MS PGothic" charset="0"/>
                <a:cs typeface="Arial Black" charset="0"/>
              </a:rPr>
              <a:t/>
            </a:r>
            <a:br>
              <a:rPr lang="en-US" sz="2400" dirty="0">
                <a:latin typeface="Arial Black" charset="0"/>
                <a:ea typeface="MS PGothic" charset="0"/>
                <a:cs typeface="Arial Black" charset="0"/>
              </a:rPr>
            </a:br>
            <a:endParaRPr lang="en-US" sz="2400" dirty="0">
              <a:latin typeface="Arial Black" charset="0"/>
              <a:ea typeface="MS PGothic" charset="0"/>
              <a:cs typeface="Arial Black" charset="0"/>
            </a:endParaRPr>
          </a:p>
        </p:txBody>
      </p:sp>
      <p:sp>
        <p:nvSpPr>
          <p:cNvPr id="61445" name="Rectangle 1"/>
          <p:cNvSpPr>
            <a:spLocks noChangeArrowheads="1"/>
          </p:cNvSpPr>
          <p:nvPr/>
        </p:nvSpPr>
        <p:spPr bwMode="auto">
          <a:xfrm>
            <a:off x="863607" y="4102100"/>
            <a:ext cx="1093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eaLnBrk="1" hangingPunct="1">
              <a:buFont typeface="Wingdings" charset="0"/>
              <a:buNone/>
            </a:pPr>
            <a:r>
              <a:rPr lang="en-US" sz="2000" dirty="0">
                <a:latin typeface="Arial" charset="0"/>
                <a:cs typeface="Arial" charset="0"/>
              </a:rPr>
              <a:t>    </a:t>
            </a:r>
            <a:endParaRPr lang="en-US" sz="2000" b="1" dirty="0">
              <a:latin typeface="Arial" charset="0"/>
              <a:cs typeface="Arial" charset="0"/>
            </a:endParaRPr>
          </a:p>
        </p:txBody>
      </p:sp>
      <p:sp>
        <p:nvSpPr>
          <p:cNvPr id="2" name="TextBox 1"/>
          <p:cNvSpPr txBox="1"/>
          <p:nvPr/>
        </p:nvSpPr>
        <p:spPr>
          <a:xfrm>
            <a:off x="539558" y="2054345"/>
            <a:ext cx="12547600" cy="4401205"/>
          </a:xfrm>
          <a:prstGeom prst="rect">
            <a:avLst/>
          </a:prstGeom>
          <a:noFill/>
        </p:spPr>
        <p:txBody>
          <a:bodyPr>
            <a:spAutoFit/>
          </a:bodyPr>
          <a:lstStyle/>
          <a:p>
            <a:pPr marL="457200" indent="-457200">
              <a:buFont typeface="Arial"/>
              <a:buChar char="•"/>
              <a:defRPr/>
            </a:pPr>
            <a:r>
              <a:rPr lang="en-US" sz="2800" dirty="0">
                <a:latin typeface="Arial"/>
                <a:cs typeface="Arial"/>
              </a:rPr>
              <a:t>Engage and work with local artists with </a:t>
            </a:r>
            <a:r>
              <a:rPr lang="en-US" sz="2800" dirty="0" smtClean="0">
                <a:latin typeface="Arial"/>
                <a:cs typeface="Arial"/>
              </a:rPr>
              <a:t>disabilities and multicultural </a:t>
            </a:r>
          </a:p>
          <a:p>
            <a:pPr>
              <a:defRPr/>
            </a:pPr>
            <a:r>
              <a:rPr lang="en-US" sz="2800" dirty="0" smtClean="0">
                <a:latin typeface="Arial"/>
                <a:cs typeface="Arial"/>
              </a:rPr>
              <a:t>groups and institutions</a:t>
            </a:r>
            <a:endParaRPr lang="en-US" sz="2800" dirty="0">
              <a:latin typeface="Arial"/>
              <a:cs typeface="Arial"/>
            </a:endParaRPr>
          </a:p>
          <a:p>
            <a:pPr marL="457200" indent="-457200">
              <a:buFont typeface="Arial"/>
              <a:buChar char="•"/>
              <a:defRPr/>
            </a:pPr>
            <a:endParaRPr lang="en-US" sz="2800" dirty="0">
              <a:latin typeface="Arial"/>
              <a:cs typeface="Arial"/>
            </a:endParaRPr>
          </a:p>
          <a:p>
            <a:pPr marL="457200" indent="-457200">
              <a:buFont typeface="Arial"/>
              <a:buChar char="•"/>
              <a:defRPr/>
            </a:pPr>
            <a:r>
              <a:rPr lang="en-US" sz="2800" dirty="0">
                <a:latin typeface="Arial"/>
                <a:cs typeface="Arial"/>
              </a:rPr>
              <a:t>Broaden you expertise about disability, accessibility and multicultural diversity</a:t>
            </a:r>
          </a:p>
          <a:p>
            <a:pPr>
              <a:defRPr/>
            </a:pPr>
            <a:endParaRPr lang="en-US" sz="2800" dirty="0">
              <a:latin typeface="Arial"/>
              <a:cs typeface="Arial"/>
            </a:endParaRPr>
          </a:p>
          <a:p>
            <a:pPr marL="457200" indent="-457200">
              <a:buFont typeface="Arial"/>
              <a:buChar char="•"/>
              <a:defRPr/>
            </a:pPr>
            <a:r>
              <a:rPr lang="en-US" sz="2800" dirty="0">
                <a:latin typeface="Arial"/>
                <a:cs typeface="Arial"/>
              </a:rPr>
              <a:t>Build partnerships with people with content expertise</a:t>
            </a:r>
          </a:p>
          <a:p>
            <a:pPr marL="457200" indent="-457200">
              <a:buFont typeface="Arial"/>
              <a:buChar char="•"/>
              <a:defRPr/>
            </a:pPr>
            <a:endParaRPr lang="en-US" sz="2800" dirty="0">
              <a:latin typeface="Arial"/>
              <a:cs typeface="Arial"/>
            </a:endParaRPr>
          </a:p>
          <a:p>
            <a:pPr marL="457200" indent="-457200">
              <a:buFont typeface="Arial"/>
              <a:buChar char="•"/>
              <a:defRPr/>
            </a:pPr>
            <a:r>
              <a:rPr lang="en-US" sz="2800" dirty="0">
                <a:latin typeface="Arial"/>
                <a:cs typeface="Arial"/>
              </a:rPr>
              <a:t>Consider diversifying in all areas of arts participation</a:t>
            </a:r>
          </a:p>
          <a:p>
            <a:pPr>
              <a:defRPr/>
            </a:pPr>
            <a:endParaRPr lang="en-US" sz="2800" dirty="0">
              <a:latin typeface="Arial"/>
              <a:cs typeface="Arial"/>
            </a:endParaRPr>
          </a:p>
        </p:txBody>
      </p:sp>
    </p:spTree>
    <p:extLst>
      <p:ext uri="{BB962C8B-B14F-4D97-AF65-F5344CB8AC3E}">
        <p14:creationId xmlns:p14="http://schemas.microsoft.com/office/powerpoint/2010/main" val="11143231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4"/>
          <p:cNvSpPr>
            <a:spLocks noGrp="1"/>
          </p:cNvSpPr>
          <p:nvPr>
            <p:ph type="title"/>
          </p:nvPr>
        </p:nvSpPr>
        <p:spPr>
          <a:xfrm>
            <a:off x="0" y="57731"/>
            <a:ext cx="12192000" cy="1314451"/>
          </a:xfrm>
        </p:spPr>
        <p:txBody>
          <a:bodyPr/>
          <a:lstStyle/>
          <a:p>
            <a:pPr algn="ctr" eaLnBrk="1" hangingPunct="1"/>
            <a:r>
              <a:rPr lang="en-US" sz="4500" b="1" i="1" dirty="0" smtClean="0">
                <a:solidFill>
                  <a:srgbClr val="FFFFFF"/>
                </a:solidFill>
                <a:latin typeface="Calibri" charset="0"/>
                <a:ea typeface="MS PGothic" charset="0"/>
              </a:rPr>
              <a:t>Spotlight </a:t>
            </a:r>
            <a:r>
              <a:rPr lang="en-US" sz="4500" b="1" i="1" dirty="0">
                <a:solidFill>
                  <a:srgbClr val="FFFFFF"/>
                </a:solidFill>
                <a:latin typeface="Calibri" charset="0"/>
                <a:ea typeface="MS PGothic" charset="0"/>
              </a:rPr>
              <a:t>on a Partnership: A Case E</a:t>
            </a:r>
            <a:r>
              <a:rPr lang="en-US" sz="4500" b="1" i="1" dirty="0" smtClean="0">
                <a:solidFill>
                  <a:srgbClr val="FFFFFF"/>
                </a:solidFill>
                <a:latin typeface="Calibri" charset="0"/>
                <a:ea typeface="MS PGothic" charset="0"/>
              </a:rPr>
              <a:t>xample</a:t>
            </a:r>
            <a:r>
              <a:rPr lang="en-US" sz="4500" b="1" dirty="0">
                <a:solidFill>
                  <a:srgbClr val="FFFFFF"/>
                </a:solidFill>
                <a:latin typeface="Calibri" charset="0"/>
                <a:ea typeface="MS PGothic" charset="0"/>
              </a:rPr>
              <a:t/>
            </a:r>
            <a:br>
              <a:rPr lang="en-US" sz="4500" b="1" dirty="0">
                <a:solidFill>
                  <a:srgbClr val="FFFFFF"/>
                </a:solidFill>
                <a:latin typeface="Calibri" charset="0"/>
                <a:ea typeface="MS PGothic" charset="0"/>
              </a:rPr>
            </a:br>
            <a:endParaRPr lang="en-US" sz="4500" b="1" dirty="0">
              <a:solidFill>
                <a:srgbClr val="4472C4"/>
              </a:solidFill>
              <a:latin typeface="Calibri" charset="0"/>
              <a:ea typeface="MS PGothic" charset="0"/>
            </a:endParaRPr>
          </a:p>
        </p:txBody>
      </p:sp>
      <p:grpSp>
        <p:nvGrpSpPr>
          <p:cNvPr id="13" name="Group 12"/>
          <p:cNvGrpSpPr>
            <a:grpSpLocks/>
          </p:cNvGrpSpPr>
          <p:nvPr/>
        </p:nvGrpSpPr>
        <p:grpSpPr bwMode="auto">
          <a:xfrm>
            <a:off x="249768" y="1385889"/>
            <a:ext cx="11612032" cy="5222875"/>
            <a:chOff x="187866" y="1222604"/>
            <a:chExt cx="8707778" cy="5222590"/>
          </a:xfrm>
        </p:grpSpPr>
        <p:sp>
          <p:nvSpPr>
            <p:cNvPr id="11" name="TextBox 10"/>
            <p:cNvSpPr txBox="1"/>
            <p:nvPr/>
          </p:nvSpPr>
          <p:spPr>
            <a:xfrm>
              <a:off x="187866" y="3006857"/>
              <a:ext cx="3941199" cy="1246119"/>
            </a:xfrm>
            <a:prstGeom prst="rect">
              <a:avLst/>
            </a:prstGeom>
            <a:solidFill>
              <a:schemeClr val="bg1"/>
            </a:solidFill>
            <a:ln w="38100">
              <a:solidFill>
                <a:schemeClr val="accent6"/>
              </a:solidFill>
            </a:ln>
          </p:spPr>
          <p:txBody>
            <a:bodyPr>
              <a:spAutoFit/>
            </a:bodyPr>
            <a:lstStyle/>
            <a:p>
              <a:pPr algn="ctr">
                <a:defRPr/>
              </a:pPr>
              <a:r>
                <a:rPr lang="en-US" sz="2500" b="1" dirty="0">
                  <a:solidFill>
                    <a:schemeClr val="accent2"/>
                  </a:solidFill>
                  <a:latin typeface="+mn-lt"/>
                  <a:ea typeface="MS PGothic" panose="020B0600070205080204" pitchFamily="34" charset="-128"/>
                  <a:cs typeface="+mn-cs"/>
                </a:rPr>
                <a:t>Silencing Stigma: Speak Out</a:t>
              </a:r>
            </a:p>
            <a:p>
              <a:pPr algn="ctr">
                <a:defRPr/>
              </a:pPr>
              <a:r>
                <a:rPr lang="en-US" sz="2500" b="1" dirty="0">
                  <a:solidFill>
                    <a:schemeClr val="accent5"/>
                  </a:solidFill>
                  <a:latin typeface="+mn-lt"/>
                  <a:ea typeface="MS PGothic" panose="020B0600070205080204" pitchFamily="34" charset="-128"/>
                  <a:cs typeface="+mn-cs"/>
                </a:rPr>
                <a:t>93</a:t>
              </a:r>
              <a:r>
                <a:rPr lang="en-US" sz="2500" dirty="0">
                  <a:latin typeface="+mn-lt"/>
                  <a:ea typeface="MS PGothic" panose="020B0600070205080204" pitchFamily="34" charset="-128"/>
                  <a:cs typeface="+mn-cs"/>
                </a:rPr>
                <a:t> in attendance</a:t>
              </a:r>
            </a:p>
            <a:p>
              <a:pPr algn="ctr">
                <a:defRPr/>
              </a:pPr>
              <a:r>
                <a:rPr lang="en-US" sz="2500" b="1" dirty="0">
                  <a:solidFill>
                    <a:schemeClr val="accent5"/>
                  </a:solidFill>
                  <a:latin typeface="+mn-lt"/>
                  <a:ea typeface="MS PGothic" panose="020B0600070205080204" pitchFamily="34" charset="-128"/>
                  <a:cs typeface="+mn-cs"/>
                </a:rPr>
                <a:t>7</a:t>
              </a:r>
              <a:r>
                <a:rPr lang="en-US" sz="2500" dirty="0">
                  <a:latin typeface="+mn-lt"/>
                  <a:ea typeface="MS PGothic" panose="020B0600070205080204" pitchFamily="34" charset="-128"/>
                  <a:cs typeface="+mn-cs"/>
                </a:rPr>
                <a:t> partnerships</a:t>
              </a:r>
            </a:p>
          </p:txBody>
        </p:sp>
        <p:pic>
          <p:nvPicPr>
            <p:cNvPr id="100357"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73652" y="1222604"/>
              <a:ext cx="4621992" cy="522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683" name="Content Placeholder 5"/>
          <p:cNvSpPr>
            <a:spLocks noGrp="1"/>
          </p:cNvSpPr>
          <p:nvPr>
            <p:ph idx="1"/>
          </p:nvPr>
        </p:nvSpPr>
        <p:spPr>
          <a:xfrm>
            <a:off x="1057918" y="1509713"/>
            <a:ext cx="11612033" cy="5348287"/>
          </a:xfrm>
        </p:spPr>
        <p:txBody>
          <a:bodyPr/>
          <a:lstStyle/>
          <a:p>
            <a:pPr lvl="1" eaLnBrk="1" hangingPunct="1">
              <a:buFont typeface="Wingdings" charset="0"/>
              <a:buChar char="§"/>
            </a:pPr>
            <a:r>
              <a:rPr lang="en-US" altLang="zh-CN" sz="3000" b="1" i="1" dirty="0">
                <a:solidFill>
                  <a:schemeClr val="accent2"/>
                </a:solidFill>
                <a:latin typeface="Calibri" charset="0"/>
                <a:ea typeface="SimSun" charset="0"/>
                <a:cs typeface="SimSun" charset="0"/>
              </a:rPr>
              <a:t>CIRCA-Pintig</a:t>
            </a:r>
            <a:r>
              <a:rPr lang="en-US" altLang="zh-CN" sz="3000" dirty="0">
                <a:latin typeface="Calibri" charset="0"/>
                <a:ea typeface="SimSun" charset="0"/>
                <a:cs typeface="SimSun" charset="0"/>
              </a:rPr>
              <a:t>: </a:t>
            </a:r>
            <a:r>
              <a:rPr lang="en-US" altLang="zh-CN" sz="3000" i="1" dirty="0">
                <a:solidFill>
                  <a:schemeClr val="accent2"/>
                </a:solidFill>
                <a:latin typeface="Calibri" charset="0"/>
                <a:ea typeface="SimSun" charset="0"/>
                <a:cs typeface="SimSun" charset="0"/>
              </a:rPr>
              <a:t> </a:t>
            </a:r>
            <a:r>
              <a:rPr lang="en-US" altLang="zh-CN" sz="3000" dirty="0">
                <a:latin typeface="Calibri" charset="0"/>
                <a:ea typeface="SimSun" charset="0"/>
                <a:cs typeface="SimSun" charset="0"/>
              </a:rPr>
              <a:t>F</a:t>
            </a:r>
            <a:r>
              <a:rPr lang="en-US" sz="3000" dirty="0">
                <a:latin typeface="Calibri" charset="0"/>
                <a:ea typeface="MS PGothic" charset="0"/>
              </a:rPr>
              <a:t>ounded in April 1991 to serve as a voice of the Filipino American/pan Asian American community, this group engages in active cultural works by using artistic performances to celebrate the community’s rich history and culture</a:t>
            </a:r>
            <a:br>
              <a:rPr lang="en-US" sz="3000" dirty="0">
                <a:latin typeface="Calibri" charset="0"/>
                <a:ea typeface="MS PGothic" charset="0"/>
              </a:rPr>
            </a:br>
            <a:endParaRPr lang="en-US" sz="3000" dirty="0">
              <a:latin typeface="Calibri" charset="0"/>
              <a:ea typeface="SimSun" charset="0"/>
              <a:cs typeface="SimSun" charset="0"/>
            </a:endParaRPr>
          </a:p>
          <a:p>
            <a:pPr lvl="1" eaLnBrk="1" hangingPunct="1">
              <a:buFont typeface="Wingdings" charset="0"/>
              <a:buChar char="§"/>
            </a:pPr>
            <a:r>
              <a:rPr lang="en-US" altLang="zh-CN" sz="3000" b="1" dirty="0">
                <a:solidFill>
                  <a:srgbClr val="70AD47"/>
                </a:solidFill>
                <a:latin typeface="Calibri" charset="0"/>
                <a:ea typeface="SimSun" charset="0"/>
                <a:cs typeface="SimSun" charset="0"/>
              </a:rPr>
              <a:t>“Silencing Stigma, Speaking Out”</a:t>
            </a:r>
            <a:r>
              <a:rPr lang="en-US" altLang="zh-CN" sz="3000" dirty="0">
                <a:solidFill>
                  <a:srgbClr val="70AD47"/>
                </a:solidFill>
                <a:latin typeface="Calibri" charset="0"/>
                <a:ea typeface="SimSun" charset="0"/>
                <a:cs typeface="SimSun" charset="0"/>
              </a:rPr>
              <a:t>: </a:t>
            </a:r>
            <a:r>
              <a:rPr lang="en-US" altLang="zh-CN" sz="3000" dirty="0">
                <a:latin typeface="Calibri" charset="0"/>
                <a:ea typeface="SimSun" charset="0"/>
                <a:cs typeface="SimSun" charset="0"/>
              </a:rPr>
              <a:t>Created by CIRCA Pintig in collaboration with students, faculty/staff and community activists </a:t>
            </a:r>
            <a:br>
              <a:rPr lang="en-US" altLang="zh-CN" sz="3000" dirty="0">
                <a:latin typeface="Calibri" charset="0"/>
                <a:ea typeface="SimSun" charset="0"/>
                <a:cs typeface="SimSun" charset="0"/>
              </a:rPr>
            </a:br>
            <a:r>
              <a:rPr lang="en-US" altLang="ja-JP" sz="3000" dirty="0">
                <a:latin typeface="Calibri" charset="0"/>
                <a:ea typeface="MS PGothic" charset="0"/>
              </a:rPr>
              <a:t>(Spring, 2014)</a:t>
            </a:r>
            <a:endParaRPr lang="en-US" sz="3000" dirty="0">
              <a:latin typeface="Calibri" charset="0"/>
              <a:ea typeface="MS PGothic" charset="0"/>
            </a:endParaRPr>
          </a:p>
        </p:txBody>
      </p:sp>
    </p:spTree>
    <p:extLst>
      <p:ext uri="{BB962C8B-B14F-4D97-AF65-F5344CB8AC3E}">
        <p14:creationId xmlns:p14="http://schemas.microsoft.com/office/powerpoint/2010/main" val="3312691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71683">
                                            <p:txEl>
                                              <p:pRg st="0" end="0"/>
                                            </p:txEl>
                                          </p:spTgt>
                                        </p:tgtEl>
                                      </p:cBhvr>
                                    </p:animEffect>
                                    <p:set>
                                      <p:cBhvr>
                                        <p:cTn id="15" dur="1" fill="hold">
                                          <p:stCondLst>
                                            <p:cond delay="499"/>
                                          </p:stCondLst>
                                        </p:cTn>
                                        <p:tgtEl>
                                          <p:spTgt spid="7168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1683">
                                            <p:txEl>
                                              <p:pRg st="1" end="1"/>
                                            </p:txEl>
                                          </p:spTgt>
                                        </p:tgtEl>
                                      </p:cBhvr>
                                    </p:animEffect>
                                    <p:set>
                                      <p:cBhvr>
                                        <p:cTn id="18" dur="1" fill="hold">
                                          <p:stCondLst>
                                            <p:cond delay="499"/>
                                          </p:stCondLst>
                                        </p:cTn>
                                        <p:tgtEl>
                                          <p:spTgt spid="71683">
                                            <p:txEl>
                                              <p:pRg st="1" end="1"/>
                                            </p:txEl>
                                          </p:spTgt>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3" grpId="1"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8786" name="Title 1"/>
          <p:cNvSpPr txBox="1">
            <a:spLocks/>
          </p:cNvSpPr>
          <p:nvPr/>
        </p:nvSpPr>
        <p:spPr bwMode="auto">
          <a:xfrm>
            <a:off x="2655353" y="66685"/>
            <a:ext cx="6869273" cy="1325563"/>
          </a:xfrm>
          <a:prstGeom prst="rect">
            <a:avLst/>
          </a:prstGeom>
          <a:solidFill>
            <a:srgbClr val="609D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914400" eaLnBrk="1" hangingPunct="1">
              <a:lnSpc>
                <a:spcPct val="90000"/>
              </a:lnSpc>
            </a:pPr>
            <a:r>
              <a:rPr lang="en-US" sz="4000" b="1" dirty="0">
                <a:solidFill>
                  <a:schemeClr val="bg1"/>
                </a:solidFill>
                <a:latin typeface="Arial" charset="0"/>
                <a:cs typeface="Arial" charset="0"/>
              </a:rPr>
              <a:t>CIRCA-</a:t>
            </a:r>
            <a:r>
              <a:rPr lang="en-US" sz="4000" b="1" dirty="0" smtClean="0">
                <a:solidFill>
                  <a:schemeClr val="bg1"/>
                </a:solidFill>
                <a:latin typeface="Arial" charset="0"/>
                <a:cs typeface="Arial" charset="0"/>
              </a:rPr>
              <a:t>Pintig-UIC ASAM</a:t>
            </a:r>
            <a:endParaRPr lang="en-US" sz="4000" b="1" dirty="0">
              <a:solidFill>
                <a:schemeClr val="bg1"/>
              </a:solidFill>
              <a:latin typeface="Arial" charset="0"/>
              <a:cs typeface="Arial" charset="0"/>
            </a:endParaRPr>
          </a:p>
        </p:txBody>
      </p:sp>
      <p:sp>
        <p:nvSpPr>
          <p:cNvPr id="7" name="Content Placeholder 2"/>
          <p:cNvSpPr txBox="1">
            <a:spLocks/>
          </p:cNvSpPr>
          <p:nvPr/>
        </p:nvSpPr>
        <p:spPr bwMode="auto">
          <a:xfrm>
            <a:off x="3502032" y="1616075"/>
            <a:ext cx="5229225" cy="4351338"/>
          </a:xfrm>
          <a:prstGeom prst="rect">
            <a:avLst/>
          </a:prstGeom>
          <a:solidFill>
            <a:schemeClr val="accent1">
              <a:lumMod val="40000"/>
              <a:lumOff val="60000"/>
            </a:schemeClr>
          </a:solid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defRPr/>
            </a:pPr>
            <a:r>
              <a:rPr lang="en-US" altLang="en-US" sz="2000" b="1" i="1" dirty="0" smtClean="0">
                <a:latin typeface="Arial"/>
                <a:cs typeface="Arial"/>
              </a:rPr>
              <a:t>A Community Arts Organization</a:t>
            </a:r>
          </a:p>
          <a:p>
            <a:pPr marL="0" indent="0" algn="ctr" eaLnBrk="1" fontAlgn="auto" hangingPunct="1">
              <a:spcAft>
                <a:spcPts val="0"/>
              </a:spcAft>
              <a:buFont typeface="Arial" panose="020B0604020202020204" pitchFamily="34" charset="0"/>
              <a:buNone/>
              <a:defRPr/>
            </a:pPr>
            <a:r>
              <a:rPr lang="en-US" sz="2000" dirty="0">
                <a:latin typeface="Arial"/>
                <a:cs typeface="Arial"/>
              </a:rPr>
              <a:t>CIRCA-Pintig is committed to engaging community dialogues through participatory theatre.</a:t>
            </a:r>
          </a:p>
          <a:p>
            <a:pPr marL="0" indent="0" eaLnBrk="1" fontAlgn="auto" hangingPunct="1">
              <a:spcAft>
                <a:spcPts val="0"/>
              </a:spcAft>
              <a:buFont typeface="Arial" panose="020B0604020202020204" pitchFamily="34" charset="0"/>
              <a:buNone/>
              <a:defRPr/>
            </a:pPr>
            <a:r>
              <a:rPr lang="en-US" sz="2000" dirty="0">
                <a:latin typeface="Arial"/>
                <a:cs typeface="Arial"/>
              </a:rPr>
              <a:t>The 3 main components of its work are:</a:t>
            </a:r>
          </a:p>
          <a:p>
            <a:pPr marL="514350" indent="-514350" eaLnBrk="1" fontAlgn="auto" hangingPunct="1">
              <a:spcAft>
                <a:spcPts val="0"/>
              </a:spcAft>
              <a:buFont typeface="Arial" panose="020B0604020202020204" pitchFamily="34" charset="0"/>
              <a:buAutoNum type="arabicPeriod"/>
              <a:defRPr/>
            </a:pPr>
            <a:r>
              <a:rPr lang="en-US" sz="2000" dirty="0">
                <a:latin typeface="Arial"/>
                <a:cs typeface="Arial"/>
              </a:rPr>
              <a:t>Education and Civic Reflection</a:t>
            </a:r>
          </a:p>
          <a:p>
            <a:pPr marL="514350" indent="-514350" eaLnBrk="1" fontAlgn="auto" hangingPunct="1">
              <a:spcAft>
                <a:spcPts val="0"/>
              </a:spcAft>
              <a:buFont typeface="Arial" panose="020B0604020202020204" pitchFamily="34" charset="0"/>
              <a:buAutoNum type="arabicPeriod"/>
              <a:defRPr/>
            </a:pPr>
            <a:r>
              <a:rPr lang="en-US" sz="2000" dirty="0">
                <a:latin typeface="Arial"/>
                <a:cs typeface="Arial"/>
              </a:rPr>
              <a:t>Performances, Workshops and Training</a:t>
            </a:r>
          </a:p>
          <a:p>
            <a:pPr marL="514350" indent="-514350" eaLnBrk="1" fontAlgn="auto" hangingPunct="1">
              <a:spcAft>
                <a:spcPts val="0"/>
              </a:spcAft>
              <a:buFont typeface="Arial" panose="020B0604020202020204" pitchFamily="34" charset="0"/>
              <a:buAutoNum type="arabicPeriod"/>
              <a:defRPr/>
            </a:pPr>
            <a:r>
              <a:rPr lang="en-US" sz="2000" dirty="0">
                <a:latin typeface="Arial"/>
                <a:cs typeface="Arial"/>
              </a:rPr>
              <a:t>Organizing and Mobilizing community resources for creative problem solving</a:t>
            </a:r>
          </a:p>
          <a:p>
            <a:pPr marL="0" indent="0" algn="ctr" defTabSz="914400" eaLnBrk="1" hangingPunct="1">
              <a:buFont typeface="Arial" panose="020B0604020202020204" pitchFamily="34" charset="0"/>
              <a:buNone/>
              <a:defRPr/>
            </a:pPr>
            <a:endParaRPr lang="en-US" altLang="en-US" sz="2000" dirty="0" smtClean="0">
              <a:latin typeface="Arial"/>
              <a:cs typeface="Arial"/>
            </a:endParaRPr>
          </a:p>
        </p:txBody>
      </p:sp>
      <p:sp>
        <p:nvSpPr>
          <p:cNvPr id="118788" name="Rectangle 9"/>
          <p:cNvSpPr>
            <a:spLocks noChangeArrowheads="1"/>
          </p:cNvSpPr>
          <p:nvPr/>
        </p:nvSpPr>
        <p:spPr bwMode="auto">
          <a:xfrm>
            <a:off x="384176" y="5967417"/>
            <a:ext cx="11464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charset="0"/>
              <a:buNone/>
            </a:pPr>
            <a:r>
              <a:rPr lang="en-US" dirty="0">
                <a:latin typeface="Arial" charset="0"/>
                <a:cs typeface="Arial" charset="0"/>
              </a:rPr>
              <a:t>* It provides a safe space and a repertoire of tools for the collectively reflecting on &amp; interrogating pressing issues. Performances are rehearsals for broader community engagement and action.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77" y="1679575"/>
            <a:ext cx="11615739" cy="4351338"/>
          </a:xfrm>
        </p:spPr>
        <p:txBody>
          <a:bodyPr>
            <a:normAutofit/>
          </a:bodyPr>
          <a:lstStyle/>
          <a:p>
            <a:pPr>
              <a:lnSpc>
                <a:spcPct val="50000"/>
              </a:lnSpc>
              <a:defRPr/>
            </a:pPr>
            <a:endParaRPr lang="en-US" dirty="0" smtClean="0">
              <a:latin typeface="Arial"/>
              <a:cs typeface="Arial"/>
            </a:endParaRPr>
          </a:p>
          <a:p>
            <a:pPr>
              <a:lnSpc>
                <a:spcPct val="50000"/>
              </a:lnSpc>
              <a:defRPr/>
            </a:pPr>
            <a:r>
              <a:rPr lang="en-US" dirty="0" smtClean="0">
                <a:latin typeface="Arial"/>
                <a:cs typeface="Arial"/>
              </a:rPr>
              <a:t>Inclusive spirit in philosophy and practice</a:t>
            </a:r>
          </a:p>
          <a:p>
            <a:pPr marL="0" indent="0">
              <a:lnSpc>
                <a:spcPct val="50000"/>
              </a:lnSpc>
              <a:buFont typeface="Arial" charset="0"/>
              <a:buNone/>
              <a:defRPr/>
            </a:pPr>
            <a:endParaRPr lang="en-US" dirty="0" smtClean="0">
              <a:latin typeface="Arial"/>
              <a:cs typeface="Arial"/>
            </a:endParaRPr>
          </a:p>
          <a:p>
            <a:pPr>
              <a:lnSpc>
                <a:spcPct val="50000"/>
              </a:lnSpc>
              <a:defRPr/>
            </a:pPr>
            <a:r>
              <a:rPr lang="en-US" dirty="0" smtClean="0">
                <a:latin typeface="Arial"/>
                <a:cs typeface="Arial"/>
              </a:rPr>
              <a:t>Proactive in seeking multi-cultural/multi-lingual performers </a:t>
            </a:r>
          </a:p>
          <a:p>
            <a:pPr>
              <a:lnSpc>
                <a:spcPct val="50000"/>
              </a:lnSpc>
              <a:defRPr/>
            </a:pPr>
            <a:endParaRPr lang="en-US" dirty="0" smtClean="0">
              <a:latin typeface="Arial"/>
              <a:cs typeface="Arial"/>
            </a:endParaRPr>
          </a:p>
          <a:p>
            <a:pPr>
              <a:lnSpc>
                <a:spcPct val="50000"/>
              </a:lnSpc>
              <a:defRPr/>
            </a:pPr>
            <a:r>
              <a:rPr lang="en-US" dirty="0" smtClean="0">
                <a:latin typeface="Arial"/>
                <a:cs typeface="Arial"/>
              </a:rPr>
              <a:t>Openness to learn and hear stories from multi-cultural communities</a:t>
            </a:r>
          </a:p>
          <a:p>
            <a:pPr>
              <a:lnSpc>
                <a:spcPct val="50000"/>
              </a:lnSpc>
              <a:defRPr/>
            </a:pPr>
            <a:endParaRPr lang="en-US" dirty="0" smtClean="0">
              <a:latin typeface="Arial"/>
              <a:cs typeface="Arial"/>
            </a:endParaRPr>
          </a:p>
          <a:p>
            <a:pPr>
              <a:lnSpc>
                <a:spcPct val="50000"/>
              </a:lnSpc>
              <a:defRPr/>
            </a:pPr>
            <a:r>
              <a:rPr lang="en-US" dirty="0" smtClean="0">
                <a:latin typeface="Arial"/>
                <a:cs typeface="Arial"/>
              </a:rPr>
              <a:t>Diversifying worldviews</a:t>
            </a:r>
          </a:p>
          <a:p>
            <a:pPr>
              <a:lnSpc>
                <a:spcPct val="50000"/>
              </a:lnSpc>
              <a:defRPr/>
            </a:pPr>
            <a:endParaRPr lang="en-US" dirty="0" smtClean="0">
              <a:latin typeface="Arial"/>
              <a:cs typeface="Arial"/>
            </a:endParaRPr>
          </a:p>
          <a:p>
            <a:pPr>
              <a:lnSpc>
                <a:spcPct val="50000"/>
              </a:lnSpc>
              <a:defRPr/>
            </a:pPr>
            <a:r>
              <a:rPr lang="en-US" dirty="0" smtClean="0">
                <a:latin typeface="Arial"/>
                <a:cs typeface="Arial"/>
              </a:rPr>
              <a:t>Respect for authenticity</a:t>
            </a:r>
          </a:p>
        </p:txBody>
      </p:sp>
      <p:pic>
        <p:nvPicPr>
          <p:cNvPr id="120834"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34457" y="4216410"/>
            <a:ext cx="24161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1"/>
          <p:cNvSpPr txBox="1">
            <a:spLocks noChangeArrowheads="1"/>
          </p:cNvSpPr>
          <p:nvPr/>
        </p:nvSpPr>
        <p:spPr bwMode="auto">
          <a:xfrm>
            <a:off x="0" y="287340"/>
            <a:ext cx="12192000"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lnSpc>
                <a:spcPct val="90000"/>
              </a:lnSpc>
            </a:pPr>
            <a:r>
              <a:rPr lang="en-US" sz="4000" b="1" dirty="0" smtClean="0">
                <a:solidFill>
                  <a:schemeClr val="bg1"/>
                </a:solidFill>
                <a:latin typeface="Arial"/>
                <a:cs typeface="Arial"/>
              </a:rPr>
              <a:t>The Benefits of Reaching Out To A</a:t>
            </a:r>
          </a:p>
          <a:p>
            <a:pPr algn="ctr">
              <a:lnSpc>
                <a:spcPct val="90000"/>
              </a:lnSpc>
            </a:pPr>
            <a:r>
              <a:rPr lang="en-US" sz="4000" b="1" dirty="0" smtClean="0">
                <a:solidFill>
                  <a:schemeClr val="bg1"/>
                </a:solidFill>
                <a:latin typeface="Arial"/>
                <a:cs typeface="Arial"/>
              </a:rPr>
              <a:t>Multicultural Arts Organizations</a:t>
            </a:r>
            <a:endParaRPr lang="en-US" sz="4000" b="1" dirty="0">
              <a:solidFill>
                <a:schemeClr val="bg1"/>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13" y="2425700"/>
            <a:ext cx="10515600" cy="3817938"/>
          </a:xfrm>
        </p:spPr>
        <p:txBody>
          <a:bodyPr>
            <a:normAutofit fontScale="92500" lnSpcReduction="10000"/>
          </a:bodyPr>
          <a:lstStyle/>
          <a:p>
            <a:pPr>
              <a:lnSpc>
                <a:spcPct val="110000"/>
              </a:lnSpc>
              <a:defRPr/>
            </a:pPr>
            <a:r>
              <a:rPr lang="en-US" dirty="0" smtClean="0">
                <a:latin typeface="Arial"/>
                <a:cs typeface="Arial"/>
              </a:rPr>
              <a:t>Communication with disabled individuals from other cultural background is difficult but not impossible.</a:t>
            </a:r>
          </a:p>
          <a:p>
            <a:pPr>
              <a:lnSpc>
                <a:spcPct val="110000"/>
              </a:lnSpc>
              <a:defRPr/>
            </a:pPr>
            <a:r>
              <a:rPr lang="en-US" dirty="0" smtClean="0">
                <a:latin typeface="Arial"/>
                <a:cs typeface="Arial"/>
              </a:rPr>
              <a:t>Part of the communication process is finding individuals from other cultural backgrounds who are willing and capable of bridging the gap between main stream culture and their culture or community.</a:t>
            </a:r>
          </a:p>
          <a:p>
            <a:pPr>
              <a:lnSpc>
                <a:spcPct val="110000"/>
              </a:lnSpc>
              <a:defRPr/>
            </a:pPr>
            <a:r>
              <a:rPr lang="en-US" dirty="0" smtClean="0">
                <a:latin typeface="Arial"/>
                <a:cs typeface="Arial"/>
              </a:rPr>
              <a:t>Need </a:t>
            </a:r>
            <a:r>
              <a:rPr lang="en-US" dirty="0">
                <a:latin typeface="Arial"/>
                <a:cs typeface="Arial"/>
              </a:rPr>
              <a:t>k</a:t>
            </a:r>
            <a:r>
              <a:rPr lang="en-US" dirty="0" smtClean="0">
                <a:latin typeface="Arial"/>
                <a:cs typeface="Arial"/>
              </a:rPr>
              <a:t>nowledge of the cultural background.</a:t>
            </a:r>
          </a:p>
          <a:p>
            <a:pPr>
              <a:lnSpc>
                <a:spcPct val="110000"/>
              </a:lnSpc>
              <a:defRPr/>
            </a:pPr>
            <a:r>
              <a:rPr lang="en-US" dirty="0" smtClean="0">
                <a:latin typeface="Arial"/>
                <a:cs typeface="Arial"/>
              </a:rPr>
              <a:t>Listening to people not just talking to them.</a:t>
            </a:r>
          </a:p>
          <a:p>
            <a:pPr marL="0" indent="0">
              <a:lnSpc>
                <a:spcPct val="110000"/>
              </a:lnSpc>
              <a:buFont typeface="Arial" charset="0"/>
              <a:buNone/>
              <a:defRPr/>
            </a:pPr>
            <a:r>
              <a:rPr lang="en-US" dirty="0" smtClean="0">
                <a:latin typeface="Arial"/>
                <a:cs typeface="Arial"/>
              </a:rPr>
              <a:t> </a:t>
            </a:r>
            <a:endParaRPr lang="en-US" dirty="0">
              <a:latin typeface="Arial"/>
              <a:cs typeface="Arial"/>
            </a:endParaRPr>
          </a:p>
        </p:txBody>
      </p:sp>
      <p:sp>
        <p:nvSpPr>
          <p:cNvPr id="4" name="Rectangle 3"/>
          <p:cNvSpPr/>
          <p:nvPr/>
        </p:nvSpPr>
        <p:spPr>
          <a:xfrm>
            <a:off x="-1552572" y="125423"/>
            <a:ext cx="14978063" cy="2022475"/>
          </a:xfrm>
          <a:prstGeom prst="rect">
            <a:avLst/>
          </a:prstGeom>
          <a:solidFill>
            <a:srgbClr val="609DD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1859" name="Title 1"/>
          <p:cNvSpPr txBox="1">
            <a:spLocks/>
          </p:cNvSpPr>
          <p:nvPr/>
        </p:nvSpPr>
        <p:spPr bwMode="auto">
          <a:xfrm>
            <a:off x="390528" y="365135"/>
            <a:ext cx="1153001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ct val="90000"/>
              </a:lnSpc>
            </a:pPr>
            <a:r>
              <a:rPr lang="en-US" sz="3200" b="1" dirty="0">
                <a:solidFill>
                  <a:srgbClr val="FFFFFF"/>
                </a:solidFill>
                <a:latin typeface="Arial" charset="0"/>
                <a:cs typeface="Arial" charset="0"/>
              </a:rPr>
              <a:t>Why is it  important for mainstream arts community and disability leaders to connect with and be inclusive of multi-cultural communities in their work?</a:t>
            </a:r>
          </a:p>
        </p:txBody>
      </p:sp>
      <p:pic>
        <p:nvPicPr>
          <p:cNvPr id="121860" name="Picture 1" descr="2014_AAStigma-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4288" y="4660910"/>
            <a:ext cx="3108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2882"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4294967295"/>
          </p:nvPr>
        </p:nvSpPr>
        <p:spPr>
          <a:xfrm>
            <a:off x="474664" y="1673225"/>
            <a:ext cx="11599863" cy="5410200"/>
          </a:xfrm>
        </p:spPr>
        <p:txBody>
          <a:bodyPr lIns="91428" tIns="45714" rIns="91428" bIns="45714"/>
          <a:lstStyle/>
          <a:p>
            <a:pPr marL="508000" indent="-508000" eaLnBrk="1" hangingPunct="1">
              <a:buFont typeface="Arial" charset="0"/>
              <a:buNone/>
            </a:pPr>
            <a:r>
              <a:rPr lang="en-US" b="1" dirty="0">
                <a:solidFill>
                  <a:srgbClr val="1F4E79"/>
                </a:solidFill>
                <a:latin typeface="Arial" charset="0"/>
                <a:ea typeface="MS PGothic" charset="0"/>
                <a:cs typeface="Arial" charset="0"/>
              </a:rPr>
              <a:t>Part 1</a:t>
            </a:r>
            <a:r>
              <a:rPr lang="en-US" dirty="0">
                <a:solidFill>
                  <a:srgbClr val="1F4E79"/>
                </a:solidFill>
                <a:latin typeface="Arial" charset="0"/>
                <a:ea typeface="MS PGothic" charset="0"/>
                <a:cs typeface="Arial" charset="0"/>
              </a:rPr>
              <a:t>:  </a:t>
            </a:r>
            <a:r>
              <a:rPr lang="en-US" dirty="0">
                <a:latin typeface="Arial" charset="0"/>
                <a:ea typeface="MS PGothic" charset="0"/>
                <a:cs typeface="Arial" charset="0"/>
              </a:rPr>
              <a:t>Defining Outreach and </a:t>
            </a:r>
            <a:r>
              <a:rPr lang="en-US" dirty="0" smtClean="0">
                <a:latin typeface="Arial" charset="0"/>
                <a:ea typeface="MS PGothic" charset="0"/>
                <a:cs typeface="Arial" charset="0"/>
              </a:rPr>
              <a:t>Supporting Legislation</a:t>
            </a:r>
            <a:endParaRPr lang="en-US" dirty="0">
              <a:latin typeface="Arial" charset="0"/>
              <a:ea typeface="MS PGothic" charset="0"/>
              <a:cs typeface="Arial" charset="0"/>
            </a:endParaRPr>
          </a:p>
          <a:p>
            <a:pPr marL="508000" indent="-508000" eaLnBrk="1" hangingPunct="1">
              <a:buFont typeface="Arial" charset="0"/>
              <a:buNone/>
            </a:pPr>
            <a:endParaRPr lang="en-US" dirty="0">
              <a:latin typeface="Arial" charset="0"/>
              <a:ea typeface="MS PGothic" charset="0"/>
              <a:cs typeface="Arial" charset="0"/>
            </a:endParaRPr>
          </a:p>
          <a:p>
            <a:pPr marL="508000" indent="-508000" eaLnBrk="1" hangingPunct="1">
              <a:buFont typeface="Arial" charset="0"/>
              <a:buNone/>
            </a:pPr>
            <a:r>
              <a:rPr lang="en-US" b="1" dirty="0">
                <a:solidFill>
                  <a:srgbClr val="1F4E79"/>
                </a:solidFill>
                <a:latin typeface="Arial" charset="0"/>
                <a:ea typeface="MS PGothic" charset="0"/>
                <a:cs typeface="Arial" charset="0"/>
              </a:rPr>
              <a:t>Part 2</a:t>
            </a:r>
            <a:r>
              <a:rPr lang="en-US" dirty="0">
                <a:latin typeface="Arial" charset="0"/>
                <a:ea typeface="MS PGothic" charset="0"/>
                <a:cs typeface="Arial" charset="0"/>
              </a:rPr>
              <a:t>:  How Can We Use Outreach</a:t>
            </a:r>
          </a:p>
          <a:p>
            <a:pPr marL="508000" indent="-508000" eaLnBrk="1" hangingPunct="1">
              <a:buFont typeface="Arial" charset="0"/>
              <a:buNone/>
            </a:pPr>
            <a:endParaRPr lang="en-US" dirty="0">
              <a:latin typeface="Arial" charset="0"/>
              <a:ea typeface="MS PGothic" charset="0"/>
              <a:cs typeface="Arial" charset="0"/>
            </a:endParaRPr>
          </a:p>
          <a:p>
            <a:pPr marL="508000" indent="-508000" eaLnBrk="1" hangingPunct="1">
              <a:buFont typeface="Arial" charset="0"/>
              <a:buNone/>
            </a:pPr>
            <a:r>
              <a:rPr lang="en-US" b="1" dirty="0">
                <a:solidFill>
                  <a:srgbClr val="1F4E79"/>
                </a:solidFill>
                <a:latin typeface="Arial" charset="0"/>
                <a:ea typeface="MS PGothic" charset="0"/>
                <a:cs typeface="Arial" charset="0"/>
              </a:rPr>
              <a:t>Part 3</a:t>
            </a:r>
            <a:r>
              <a:rPr lang="en-US" dirty="0">
                <a:latin typeface="Arial" charset="0"/>
                <a:ea typeface="MS PGothic" charset="0"/>
                <a:cs typeface="Arial" charset="0"/>
              </a:rPr>
              <a:t>:  Introducing Our Outreach Framework and Tactics at UIC</a:t>
            </a:r>
          </a:p>
          <a:p>
            <a:pPr marL="508000" indent="-508000" eaLnBrk="1" hangingPunct="1">
              <a:buFont typeface="Arial" charset="0"/>
              <a:buNone/>
            </a:pPr>
            <a:endParaRPr lang="en-US" dirty="0">
              <a:latin typeface="Arial" charset="0"/>
              <a:ea typeface="MS PGothic" charset="0"/>
              <a:cs typeface="Arial" charset="0"/>
            </a:endParaRPr>
          </a:p>
          <a:p>
            <a:pPr marL="508000" indent="-508000" eaLnBrk="1" hangingPunct="1">
              <a:buFont typeface="Arial" charset="0"/>
              <a:buNone/>
            </a:pPr>
            <a:r>
              <a:rPr lang="en-US" b="1" dirty="0">
                <a:solidFill>
                  <a:srgbClr val="1F4E79"/>
                </a:solidFill>
                <a:latin typeface="Arial" charset="0"/>
                <a:ea typeface="MS PGothic" charset="0"/>
                <a:cs typeface="Arial" charset="0"/>
              </a:rPr>
              <a:t>Part 4</a:t>
            </a:r>
            <a:r>
              <a:rPr lang="en-US" dirty="0">
                <a:latin typeface="Arial" charset="0"/>
                <a:ea typeface="MS PGothic" charset="0"/>
                <a:cs typeface="Arial" charset="0"/>
              </a:rPr>
              <a:t>:  </a:t>
            </a:r>
            <a:r>
              <a:rPr lang="en-US" dirty="0" smtClean="0">
                <a:latin typeface="Arial" charset="0"/>
                <a:ea typeface="MS PGothic" charset="0"/>
                <a:cs typeface="Arial" charset="0"/>
              </a:rPr>
              <a:t>Highlighting Some Model Practices </a:t>
            </a:r>
          </a:p>
          <a:p>
            <a:pPr marL="508000" indent="-508000" eaLnBrk="1" hangingPunct="1">
              <a:buFont typeface="Arial" charset="0"/>
              <a:buNone/>
            </a:pPr>
            <a:r>
              <a:rPr lang="en-US" dirty="0" smtClean="0">
                <a:latin typeface="Arial" charset="0"/>
                <a:ea typeface="MS PGothic" charset="0"/>
                <a:cs typeface="Arial" charset="0"/>
              </a:rPr>
              <a:t>		   </a:t>
            </a:r>
          </a:p>
          <a:p>
            <a:pPr marL="508000" indent="-508000" eaLnBrk="1" hangingPunct="1">
              <a:buFont typeface="Arial" charset="0"/>
              <a:buNone/>
            </a:pPr>
            <a:r>
              <a:rPr lang="en-US" b="1" dirty="0" smtClean="0">
                <a:solidFill>
                  <a:schemeClr val="accent1">
                    <a:lumMod val="50000"/>
                  </a:schemeClr>
                </a:solidFill>
                <a:latin typeface="Arial" charset="0"/>
                <a:ea typeface="MS PGothic" charset="0"/>
                <a:cs typeface="Arial" charset="0"/>
              </a:rPr>
              <a:t>Part 5:  </a:t>
            </a:r>
            <a:r>
              <a:rPr lang="en-US" dirty="0" smtClean="0">
                <a:latin typeface="Arial" charset="0"/>
                <a:ea typeface="MS PGothic" charset="0"/>
                <a:cs typeface="Arial" charset="0"/>
              </a:rPr>
              <a:t>Spotting A Partnership: CIRCA-Pintig: (A Multi</a:t>
            </a:r>
            <a:r>
              <a:rPr lang="en-US" dirty="0">
                <a:latin typeface="Arial" charset="0"/>
                <a:ea typeface="MS PGothic" charset="0"/>
                <a:cs typeface="Arial" charset="0"/>
              </a:rPr>
              <a:t>-Cultural </a:t>
            </a:r>
            <a:r>
              <a:rPr lang="en-US" dirty="0" smtClean="0">
                <a:latin typeface="Arial" charset="0"/>
                <a:ea typeface="MS PGothic" charset="0"/>
                <a:cs typeface="Arial" charset="0"/>
              </a:rPr>
              <a:t>       		    Community </a:t>
            </a:r>
            <a:r>
              <a:rPr lang="en-US" dirty="0">
                <a:latin typeface="Arial" charset="0"/>
                <a:ea typeface="MS PGothic" charset="0"/>
                <a:cs typeface="Arial" charset="0"/>
              </a:rPr>
              <a:t>Arts </a:t>
            </a:r>
            <a:r>
              <a:rPr lang="en-US" dirty="0" smtClean="0">
                <a:latin typeface="Arial" charset="0"/>
                <a:ea typeface="MS PGothic" charset="0"/>
                <a:cs typeface="Arial" charset="0"/>
              </a:rPr>
              <a:t>Organization Perspective)</a:t>
            </a:r>
            <a:endParaRPr lang="en-US" dirty="0">
              <a:latin typeface="Arial" charset="0"/>
              <a:ea typeface="MS PGothic" charset="0"/>
              <a:cs typeface="Arial" charset="0"/>
            </a:endParaRPr>
          </a:p>
          <a:p>
            <a:pPr marL="508000" indent="-508000" eaLnBrk="1" hangingPunct="1">
              <a:buFont typeface="Arial" charset="0"/>
              <a:buNone/>
            </a:pPr>
            <a:endParaRPr lang="en-US" dirty="0">
              <a:latin typeface="Arial" charset="0"/>
              <a:ea typeface="MS PGothic" charset="0"/>
              <a:cs typeface="Arial" charset="0"/>
            </a:endParaRPr>
          </a:p>
        </p:txBody>
      </p:sp>
      <p:sp>
        <p:nvSpPr>
          <p:cNvPr id="17410" name="Title 2"/>
          <p:cNvSpPr txBox="1">
            <a:spLocks/>
          </p:cNvSpPr>
          <p:nvPr/>
        </p:nvSpPr>
        <p:spPr bwMode="auto">
          <a:xfrm>
            <a:off x="838200" y="280988"/>
            <a:ext cx="108458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lnSpc>
                <a:spcPct val="90000"/>
              </a:lnSpc>
            </a:pPr>
            <a:r>
              <a:rPr lang="en-US" sz="4000" b="1" dirty="0">
                <a:solidFill>
                  <a:schemeClr val="bg1"/>
                </a:solidFill>
                <a:latin typeface="Arial"/>
                <a:cs typeface="Arial"/>
              </a:rPr>
              <a:t>Today’s Presentation:</a:t>
            </a:r>
          </a:p>
          <a:p>
            <a:pPr algn="ctr">
              <a:lnSpc>
                <a:spcPct val="90000"/>
              </a:lnSpc>
            </a:pPr>
            <a:r>
              <a:rPr lang="en-US" sz="4000" b="1" dirty="0">
                <a:solidFill>
                  <a:schemeClr val="bg1"/>
                </a:solidFill>
                <a:latin typeface="Arial"/>
                <a:cs typeface="Arial"/>
              </a:rPr>
              <a:t>Where Are We Heading?</a:t>
            </a:r>
            <a:endParaRPr lang="en-US" sz="4000" dirty="0">
              <a:latin typeface="Arial"/>
              <a:cs typeface="Aria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390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75" y="373063"/>
            <a:ext cx="51435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2515" y="1885958"/>
            <a:ext cx="51435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493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40" y="112723"/>
            <a:ext cx="5329237"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0519" y="1557341"/>
            <a:ext cx="6697663"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Content Placeholder 2"/>
          <p:cNvSpPr>
            <a:spLocks noGrp="1"/>
          </p:cNvSpPr>
          <p:nvPr>
            <p:ph idx="1"/>
          </p:nvPr>
        </p:nvSpPr>
        <p:spPr>
          <a:xfrm>
            <a:off x="388943" y="1431925"/>
            <a:ext cx="11803063" cy="4351338"/>
          </a:xfrm>
        </p:spPr>
        <p:txBody>
          <a:bodyPr/>
          <a:lstStyle/>
          <a:p>
            <a:endParaRPr lang="en-US" sz="2400" dirty="0">
              <a:latin typeface="Calibri" charset="0"/>
              <a:ea typeface="MS PGothic" charset="0"/>
            </a:endParaRPr>
          </a:p>
          <a:p>
            <a:r>
              <a:rPr lang="en-US" dirty="0">
                <a:latin typeface="Calibri" charset="0"/>
                <a:ea typeface="MS PGothic" charset="0"/>
              </a:rPr>
              <a:t>Communities are a vital source and wellspring of stories and ideas. </a:t>
            </a:r>
            <a:r>
              <a:rPr lang="en-US" b="1" i="1" dirty="0">
                <a:latin typeface="Calibri" charset="0"/>
                <a:ea typeface="MS PGothic" charset="0"/>
              </a:rPr>
              <a:t>BUT</a:t>
            </a:r>
            <a:r>
              <a:rPr lang="en-US" dirty="0">
                <a:latin typeface="Calibri" charset="0"/>
                <a:ea typeface="MS PGothic" charset="0"/>
              </a:rPr>
              <a:t> </a:t>
            </a:r>
            <a:r>
              <a:rPr lang="en-US" b="1" i="1" dirty="0">
                <a:latin typeface="Calibri" charset="0"/>
                <a:ea typeface="MS PGothic" charset="0"/>
              </a:rPr>
              <a:t>we have to ask</a:t>
            </a:r>
            <a:r>
              <a:rPr lang="en-US" dirty="0">
                <a:latin typeface="Calibri" charset="0"/>
                <a:ea typeface="MS PGothic" charset="0"/>
              </a:rPr>
              <a:t>. </a:t>
            </a:r>
          </a:p>
          <a:p>
            <a:r>
              <a:rPr lang="en-US" dirty="0">
                <a:latin typeface="Calibri" charset="0"/>
                <a:ea typeface="MS PGothic" charset="0"/>
              </a:rPr>
              <a:t>Especially for sensitive issues (e.g. mental health issues, undocumented status, etc.), the arts are very valuable for providing the creative and culturally-sensitive approaches and tools for expression and problem-solving.</a:t>
            </a:r>
          </a:p>
          <a:p>
            <a:r>
              <a:rPr lang="en-US" dirty="0">
                <a:latin typeface="Calibri" charset="0"/>
                <a:ea typeface="MS PGothic" charset="0"/>
              </a:rPr>
              <a:t>Anybody can participate according to each one’s comfort level, resources, interests and capacities. These at-risk, vulnerable and under-resourced communities are very generous. </a:t>
            </a:r>
            <a:r>
              <a:rPr lang="en-US" b="1" i="1" dirty="0">
                <a:latin typeface="Calibri" charset="0"/>
                <a:ea typeface="MS PGothic" charset="0"/>
              </a:rPr>
              <a:t>Again, we just have to ask. </a:t>
            </a:r>
          </a:p>
          <a:p>
            <a:r>
              <a:rPr lang="en-US" dirty="0">
                <a:solidFill>
                  <a:srgbClr val="000000"/>
                </a:solidFill>
                <a:latin typeface="Calibri" charset="0"/>
                <a:ea typeface="MS PGothic" charset="0"/>
              </a:rPr>
              <a:t>Keep the community dialogues/conversations going. This is constant work-in-progress.</a:t>
            </a:r>
          </a:p>
          <a:p>
            <a:pPr eaLnBrk="1" hangingPunct="1">
              <a:buFont typeface="Arial" charset="0"/>
              <a:buNone/>
            </a:pPr>
            <a:endParaRPr lang="en-US" dirty="0">
              <a:latin typeface="Arial" charset="0"/>
              <a:ea typeface="MS PGothic" charset="0"/>
              <a:cs typeface="Arial" charset="0"/>
            </a:endParaRPr>
          </a:p>
        </p:txBody>
      </p:sp>
      <p:sp>
        <p:nvSpPr>
          <p:cNvPr id="125954" name="Title 1"/>
          <p:cNvSpPr txBox="1">
            <a:spLocks/>
          </p:cNvSpPr>
          <p:nvPr/>
        </p:nvSpPr>
        <p:spPr bwMode="auto">
          <a:xfrm>
            <a:off x="-1897060" y="236548"/>
            <a:ext cx="1520666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lnSpc>
                <a:spcPct val="90000"/>
              </a:lnSpc>
            </a:pPr>
            <a:r>
              <a:rPr lang="en-US" sz="4000" b="1" i="1" dirty="0">
                <a:solidFill>
                  <a:schemeClr val="bg1"/>
                </a:solidFill>
                <a:latin typeface="Arial" charset="0"/>
                <a:cs typeface="Arial" charset="0"/>
              </a:rPr>
              <a:t>CIRCA-PINTIG:</a:t>
            </a:r>
            <a:r>
              <a:rPr lang="en-US" sz="4000" b="1" dirty="0">
                <a:solidFill>
                  <a:schemeClr val="bg1"/>
                </a:solidFill>
                <a:latin typeface="Arial" charset="0"/>
                <a:cs typeface="Arial" charset="0"/>
              </a:rPr>
              <a:t> </a:t>
            </a:r>
          </a:p>
          <a:p>
            <a:pPr algn="ctr">
              <a:lnSpc>
                <a:spcPct val="90000"/>
              </a:lnSpc>
            </a:pPr>
            <a:r>
              <a:rPr lang="en-US" sz="4000" b="1" dirty="0">
                <a:solidFill>
                  <a:schemeClr val="bg1"/>
                </a:solidFill>
                <a:latin typeface="Arial" charset="0"/>
                <a:cs typeface="Arial" charset="0"/>
              </a:rPr>
              <a:t>Lessons From An Outreach Collaboration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697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17" y="1350368"/>
            <a:ext cx="11082694" cy="5507632"/>
          </a:xfrm>
        </p:spPr>
        <p:txBody>
          <a:bodyPr rtlCol="0">
            <a:noAutofit/>
          </a:bodyPr>
          <a:lstStyle/>
          <a:p>
            <a:pPr marL="0" indent="0" eaLnBrk="1" fontAlgn="auto" hangingPunct="1">
              <a:spcAft>
                <a:spcPts val="0"/>
              </a:spcAft>
              <a:buNone/>
              <a:defRPr/>
            </a:pPr>
            <a:endParaRPr lang="en-US" sz="2000" dirty="0" smtClean="0">
              <a:latin typeface="Arial"/>
              <a:ea typeface="+mn-ea"/>
              <a:cs typeface="Arial"/>
            </a:endParaRPr>
          </a:p>
          <a:p>
            <a:pPr marL="0" eaLnBrk="1" fontAlgn="auto" hangingPunct="1">
              <a:lnSpc>
                <a:spcPct val="100000"/>
              </a:lnSpc>
              <a:spcBef>
                <a:spcPts val="0"/>
              </a:spcBef>
              <a:spcAft>
                <a:spcPts val="0"/>
              </a:spcAft>
              <a:buFont typeface="Arial" panose="020B0604020202020204" pitchFamily="34" charset="0"/>
              <a:buChar char="•"/>
              <a:defRPr/>
            </a:pPr>
            <a:r>
              <a:rPr lang="en-US" sz="1800" dirty="0" smtClean="0">
                <a:latin typeface="Arial"/>
                <a:ea typeface="+mn-ea"/>
                <a:cs typeface="Arial"/>
              </a:rPr>
              <a:t>Broker relationships with minority/immigrant/refugee organizations and disability organizations, as well as with cultural institutions</a:t>
            </a:r>
          </a:p>
          <a:p>
            <a:pPr marL="0" indent="0" eaLnBrk="1" fontAlgn="auto" hangingPunct="1">
              <a:lnSpc>
                <a:spcPct val="100000"/>
              </a:lnSpc>
              <a:spcBef>
                <a:spcPts val="0"/>
              </a:spcBef>
              <a:spcAft>
                <a:spcPts val="0"/>
              </a:spcAft>
              <a:buNone/>
              <a:defRPr/>
            </a:pPr>
            <a:endParaRPr lang="en-US" sz="1800" dirty="0" smtClean="0">
              <a:latin typeface="Arial"/>
              <a:ea typeface="+mn-ea"/>
              <a:cs typeface="Arial"/>
            </a:endParaRPr>
          </a:p>
          <a:p>
            <a:pPr marL="0" eaLnBrk="1" fontAlgn="auto" hangingPunct="1">
              <a:lnSpc>
                <a:spcPct val="100000"/>
              </a:lnSpc>
              <a:spcBef>
                <a:spcPts val="0"/>
              </a:spcBef>
              <a:spcAft>
                <a:spcPts val="0"/>
              </a:spcAft>
              <a:buFont typeface="Arial" panose="020B0604020202020204" pitchFamily="34" charset="0"/>
              <a:buChar char="•"/>
              <a:defRPr/>
            </a:pPr>
            <a:r>
              <a:rPr lang="en-US" sz="1800" dirty="0" smtClean="0">
                <a:latin typeface="Arial"/>
                <a:ea typeface="+mn-ea"/>
                <a:cs typeface="Arial"/>
              </a:rPr>
              <a:t>Initiate meetings with ethnic or issue based organizations </a:t>
            </a:r>
            <a:r>
              <a:rPr lang="en-US" sz="1800" dirty="0">
                <a:latin typeface="Arial"/>
                <a:ea typeface="+mn-ea"/>
                <a:cs typeface="Arial"/>
              </a:rPr>
              <a:t>to increase awareness </a:t>
            </a:r>
            <a:r>
              <a:rPr lang="en-US" sz="1800" dirty="0" smtClean="0">
                <a:latin typeface="Arial"/>
                <a:ea typeface="+mn-ea"/>
                <a:cs typeface="Arial"/>
              </a:rPr>
              <a:t>of cross-cultural </a:t>
            </a:r>
            <a:r>
              <a:rPr lang="en-US" sz="1800" dirty="0">
                <a:latin typeface="Arial"/>
                <a:ea typeface="+mn-ea"/>
                <a:cs typeface="Arial"/>
              </a:rPr>
              <a:t>disability </a:t>
            </a:r>
            <a:r>
              <a:rPr lang="en-US" sz="1800" dirty="0" smtClean="0">
                <a:latin typeface="Arial"/>
                <a:ea typeface="+mn-ea"/>
                <a:cs typeface="Arial"/>
              </a:rPr>
              <a:t>issues and the arts </a:t>
            </a:r>
          </a:p>
          <a:p>
            <a:pPr marL="0" eaLnBrk="1" fontAlgn="auto" hangingPunct="1">
              <a:lnSpc>
                <a:spcPct val="100000"/>
              </a:lnSpc>
              <a:spcBef>
                <a:spcPts val="0"/>
              </a:spcBef>
              <a:spcAft>
                <a:spcPts val="0"/>
              </a:spcAft>
              <a:defRPr/>
            </a:pPr>
            <a:endParaRPr lang="en-US" sz="1800" dirty="0" smtClean="0">
              <a:latin typeface="Arial"/>
              <a:cs typeface="Arial"/>
            </a:endParaRPr>
          </a:p>
          <a:p>
            <a:pPr marL="0" eaLnBrk="1" fontAlgn="auto" hangingPunct="1">
              <a:lnSpc>
                <a:spcPct val="100000"/>
              </a:lnSpc>
              <a:spcBef>
                <a:spcPts val="0"/>
              </a:spcBef>
              <a:spcAft>
                <a:spcPts val="0"/>
              </a:spcAft>
              <a:defRPr/>
            </a:pPr>
            <a:r>
              <a:rPr lang="en-US" sz="1800" dirty="0" smtClean="0">
                <a:latin typeface="Arial"/>
                <a:cs typeface="Arial"/>
              </a:rPr>
              <a:t>Increase </a:t>
            </a:r>
            <a:r>
              <a:rPr lang="en-US" sz="1800" dirty="0">
                <a:latin typeface="Arial"/>
                <a:cs typeface="Arial"/>
              </a:rPr>
              <a:t>outreach to minority populations with disabilities using different languages and alternative approaches to ensure effective communication</a:t>
            </a:r>
          </a:p>
          <a:p>
            <a:pPr marL="0" eaLnBrk="1" fontAlgn="auto" hangingPunct="1">
              <a:lnSpc>
                <a:spcPct val="100000"/>
              </a:lnSpc>
              <a:spcBef>
                <a:spcPts val="0"/>
              </a:spcBef>
              <a:spcAft>
                <a:spcPts val="0"/>
              </a:spcAft>
              <a:defRPr/>
            </a:pPr>
            <a:endParaRPr lang="en-US" sz="1800" dirty="0" smtClean="0">
              <a:latin typeface="Arial"/>
              <a:ea typeface="+mn-ea"/>
              <a:cs typeface="Arial"/>
            </a:endParaRPr>
          </a:p>
          <a:p>
            <a:pPr marL="0" eaLnBrk="1" fontAlgn="auto" hangingPunct="1">
              <a:lnSpc>
                <a:spcPct val="100000"/>
              </a:lnSpc>
              <a:spcBef>
                <a:spcPts val="0"/>
              </a:spcBef>
              <a:spcAft>
                <a:spcPts val="0"/>
              </a:spcAft>
              <a:buFont typeface="Arial" panose="020B0604020202020204" pitchFamily="34" charset="0"/>
              <a:buChar char="•"/>
              <a:defRPr/>
            </a:pPr>
            <a:r>
              <a:rPr lang="en-US" sz="1800" dirty="0">
                <a:latin typeface="Arial"/>
                <a:cs typeface="Arial"/>
              </a:rPr>
              <a:t>Hold forums addressing disability issues that affect minority/ populations in settings (art venues) that are fully accessible to persons with </a:t>
            </a:r>
            <a:r>
              <a:rPr lang="en-US" sz="1800" dirty="0" smtClean="0">
                <a:latin typeface="Arial"/>
                <a:cs typeface="Arial"/>
              </a:rPr>
              <a:t>disabilities</a:t>
            </a:r>
            <a:endParaRPr lang="en-US" sz="1800" dirty="0">
              <a:latin typeface="Arial"/>
              <a:cs typeface="Arial"/>
            </a:endParaRPr>
          </a:p>
          <a:p>
            <a:pPr marL="0" eaLnBrk="1" fontAlgn="auto" hangingPunct="1">
              <a:lnSpc>
                <a:spcPct val="100000"/>
              </a:lnSpc>
              <a:spcBef>
                <a:spcPts val="0"/>
              </a:spcBef>
              <a:spcAft>
                <a:spcPts val="0"/>
              </a:spcAft>
              <a:buFont typeface="Arial" panose="020B0604020202020204" pitchFamily="34" charset="0"/>
              <a:buChar char="•"/>
              <a:defRPr/>
            </a:pPr>
            <a:endParaRPr lang="en-US" sz="1800" dirty="0" smtClean="0">
              <a:latin typeface="Arial"/>
              <a:cs typeface="Arial"/>
            </a:endParaRPr>
          </a:p>
          <a:p>
            <a:pPr marL="0" eaLnBrk="1" fontAlgn="auto" hangingPunct="1">
              <a:lnSpc>
                <a:spcPct val="100000"/>
              </a:lnSpc>
              <a:spcBef>
                <a:spcPts val="0"/>
              </a:spcBef>
              <a:spcAft>
                <a:spcPts val="0"/>
              </a:spcAft>
              <a:buFont typeface="Arial" panose="020B0604020202020204" pitchFamily="34" charset="0"/>
              <a:buChar char="•"/>
              <a:defRPr/>
            </a:pPr>
            <a:r>
              <a:rPr lang="en-US" sz="1800" dirty="0" smtClean="0">
                <a:latin typeface="Arial"/>
                <a:cs typeface="Arial"/>
              </a:rPr>
              <a:t>Establish </a:t>
            </a:r>
            <a:r>
              <a:rPr lang="en-US" sz="1800" dirty="0">
                <a:latin typeface="Arial"/>
                <a:cs typeface="Arial"/>
              </a:rPr>
              <a:t>relationships with universities or other research agencies that partner with minority populations with disabilities to ensure adequate and appropriate data collection processes</a:t>
            </a:r>
          </a:p>
          <a:p>
            <a:pPr marL="0" eaLnBrk="1" fontAlgn="auto" hangingPunct="1">
              <a:lnSpc>
                <a:spcPct val="100000"/>
              </a:lnSpc>
              <a:spcBef>
                <a:spcPts val="0"/>
              </a:spcBef>
              <a:spcAft>
                <a:spcPts val="0"/>
              </a:spcAft>
              <a:buFont typeface="Arial" panose="020B0604020202020204" pitchFamily="34" charset="0"/>
              <a:buChar char="•"/>
              <a:defRPr/>
            </a:pPr>
            <a:endParaRPr lang="en-US" sz="1800" dirty="0" smtClean="0">
              <a:latin typeface="Arial"/>
              <a:cs typeface="Arial"/>
            </a:endParaRPr>
          </a:p>
          <a:p>
            <a:pPr marL="0" eaLnBrk="1" fontAlgn="auto" hangingPunct="1">
              <a:lnSpc>
                <a:spcPct val="100000"/>
              </a:lnSpc>
              <a:spcBef>
                <a:spcPts val="0"/>
              </a:spcBef>
              <a:spcAft>
                <a:spcPts val="0"/>
              </a:spcAft>
              <a:buFont typeface="Arial" panose="020B0604020202020204" pitchFamily="34" charset="0"/>
              <a:buChar char="•"/>
              <a:defRPr/>
            </a:pPr>
            <a:r>
              <a:rPr lang="en-US" sz="1800" dirty="0" smtClean="0">
                <a:latin typeface="Arial"/>
                <a:cs typeface="Arial"/>
              </a:rPr>
              <a:t>Monitor </a:t>
            </a:r>
            <a:r>
              <a:rPr lang="en-US" sz="1800" dirty="0">
                <a:latin typeface="Arial"/>
                <a:cs typeface="Arial"/>
              </a:rPr>
              <a:t>progress within partner agencies to ensure the participation of minority persons with disabilities in all aspects of programming, service delivery, and/or research</a:t>
            </a:r>
          </a:p>
          <a:p>
            <a:pPr marL="0" eaLnBrk="1" fontAlgn="auto" hangingPunct="1">
              <a:lnSpc>
                <a:spcPct val="100000"/>
              </a:lnSpc>
              <a:spcBef>
                <a:spcPts val="0"/>
              </a:spcBef>
              <a:spcAft>
                <a:spcPts val="0"/>
              </a:spcAft>
              <a:buFont typeface="Arial" panose="020B0604020202020204" pitchFamily="34" charset="0"/>
              <a:buChar char="•"/>
              <a:defRPr/>
            </a:pPr>
            <a:endParaRPr lang="en-US" sz="1800" dirty="0">
              <a:latin typeface="Arial"/>
              <a:cs typeface="Arial"/>
            </a:endParaRPr>
          </a:p>
        </p:txBody>
      </p:sp>
      <p:sp>
        <p:nvSpPr>
          <p:cNvPr id="132098" name="Title 1"/>
          <p:cNvSpPr txBox="1">
            <a:spLocks/>
          </p:cNvSpPr>
          <p:nvPr/>
        </p:nvSpPr>
        <p:spPr bwMode="auto">
          <a:xfrm>
            <a:off x="0" y="8"/>
            <a:ext cx="12192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lnSpc>
                <a:spcPct val="90000"/>
              </a:lnSpc>
            </a:pPr>
            <a:endParaRPr lang="en-US" sz="3600" b="1" dirty="0" smtClean="0">
              <a:solidFill>
                <a:schemeClr val="bg1"/>
              </a:solidFill>
              <a:latin typeface="Arial Black" charset="0"/>
              <a:cs typeface="Arial Black" charset="0"/>
            </a:endParaRPr>
          </a:p>
          <a:p>
            <a:pPr algn="ctr">
              <a:lnSpc>
                <a:spcPct val="90000"/>
              </a:lnSpc>
            </a:pPr>
            <a:r>
              <a:rPr lang="en-US" sz="4000" b="1" dirty="0" smtClean="0">
                <a:solidFill>
                  <a:schemeClr val="bg1"/>
                </a:solidFill>
                <a:latin typeface="Arial Black" charset="0"/>
                <a:cs typeface="Arial Black" charset="0"/>
              </a:rPr>
              <a:t>Next Steps</a:t>
            </a:r>
            <a:endParaRPr lang="en-US" sz="4000" b="1" dirty="0">
              <a:solidFill>
                <a:schemeClr val="bg1"/>
              </a:solidFill>
              <a:latin typeface="Arial Black" charset="0"/>
              <a:cs typeface="Arial Black"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https://scontent-a.xx.fbcdn.net/hphotos-frc3/t1.0-9/1002023_400257303433947_992968340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44200" y="5689600"/>
            <a:ext cx="14478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 name="Picture 2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4101" y="6054735"/>
            <a:ext cx="2863851"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25" descr="ADOP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697" y="5540385"/>
            <a:ext cx="251618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26" descr="COL.AHS.DDHD.BOTTOM.LG.PM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4757" y="6121400"/>
            <a:ext cx="32035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Content Placeholder 3"/>
          <p:cNvSpPr txBox="1">
            <a:spLocks/>
          </p:cNvSpPr>
          <p:nvPr/>
        </p:nvSpPr>
        <p:spPr bwMode="auto">
          <a:xfrm>
            <a:off x="1212851" y="1927225"/>
            <a:ext cx="98933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lnSpc>
                <a:spcPct val="90000"/>
              </a:lnSpc>
              <a:spcBef>
                <a:spcPts val="1000"/>
              </a:spcBef>
              <a:buFont typeface="Arial" charset="0"/>
              <a:buNone/>
            </a:pPr>
            <a:endParaRPr lang="en-US" sz="2000" b="1" dirty="0"/>
          </a:p>
          <a:p>
            <a:pPr algn="ctr">
              <a:lnSpc>
                <a:spcPct val="90000"/>
              </a:lnSpc>
              <a:spcBef>
                <a:spcPts val="1000"/>
              </a:spcBef>
              <a:buFont typeface="Arial" charset="0"/>
              <a:buNone/>
            </a:pPr>
            <a:endParaRPr lang="en-US" sz="2000" b="1" dirty="0"/>
          </a:p>
          <a:p>
            <a:pPr algn="ctr">
              <a:lnSpc>
                <a:spcPct val="90000"/>
              </a:lnSpc>
              <a:spcBef>
                <a:spcPts val="1000"/>
              </a:spcBef>
              <a:buFont typeface="Arial" charset="0"/>
              <a:buNone/>
            </a:pPr>
            <a:r>
              <a:rPr lang="en-US" sz="2000" b="1" dirty="0"/>
              <a:t>Rooshey Hasnain, Ed.D.; University of IL at Chicago (UIC) </a:t>
            </a:r>
          </a:p>
          <a:p>
            <a:pPr algn="ctr">
              <a:lnSpc>
                <a:spcPct val="90000"/>
              </a:lnSpc>
              <a:spcBef>
                <a:spcPts val="1000"/>
              </a:spcBef>
              <a:buFont typeface="Arial" charset="0"/>
              <a:buNone/>
            </a:pPr>
            <a:r>
              <a:rPr lang="en-US" sz="2000" b="1" dirty="0"/>
              <a:t>Department of Disability </a:t>
            </a:r>
            <a:r>
              <a:rPr lang="en-US" sz="2000" b="1" dirty="0" smtClean="0"/>
              <a:t>and Human </a:t>
            </a:r>
            <a:r>
              <a:rPr lang="en-US" sz="2000" b="1" dirty="0"/>
              <a:t>Development </a:t>
            </a:r>
          </a:p>
          <a:p>
            <a:pPr algn="ctr">
              <a:lnSpc>
                <a:spcPct val="90000"/>
              </a:lnSpc>
              <a:spcBef>
                <a:spcPts val="1000"/>
              </a:spcBef>
              <a:buFont typeface="Arial" charset="0"/>
              <a:buNone/>
            </a:pPr>
            <a:r>
              <a:rPr lang="en-US" sz="2000" b="1" dirty="0" smtClean="0"/>
              <a:t>Asian </a:t>
            </a:r>
            <a:r>
              <a:rPr lang="en-US" sz="2000" b="1" dirty="0"/>
              <a:t>American Studies Program</a:t>
            </a:r>
          </a:p>
          <a:p>
            <a:pPr lvl="1" algn="ctr">
              <a:lnSpc>
                <a:spcPct val="90000"/>
              </a:lnSpc>
              <a:spcBef>
                <a:spcPts val="500"/>
              </a:spcBef>
              <a:buFont typeface="Arial" charset="0"/>
              <a:buNone/>
            </a:pPr>
            <a:r>
              <a:rPr lang="en-US" sz="2000" dirty="0"/>
              <a:t>Phone: </a:t>
            </a:r>
            <a:r>
              <a:rPr lang="en-US" sz="2000" dirty="0" smtClean="0"/>
              <a:t>312.413-0416 </a:t>
            </a:r>
            <a:r>
              <a:rPr lang="en-US" sz="2000" dirty="0"/>
              <a:t>| e-mail: </a:t>
            </a:r>
            <a:r>
              <a:rPr lang="en-US" sz="2000" dirty="0">
                <a:hlinkClick r:id="rId6"/>
              </a:rPr>
              <a:t>roosheyh@uic.edu</a:t>
            </a:r>
            <a:endParaRPr lang="en-US" sz="2000" dirty="0"/>
          </a:p>
          <a:p>
            <a:pPr lvl="1" algn="ctr">
              <a:lnSpc>
                <a:spcPct val="90000"/>
              </a:lnSpc>
              <a:spcBef>
                <a:spcPts val="500"/>
              </a:spcBef>
              <a:buFont typeface="Arial" charset="0"/>
              <a:buNone/>
            </a:pPr>
            <a:endParaRPr lang="en-US" sz="2000" dirty="0"/>
          </a:p>
          <a:p>
            <a:pPr algn="ctr">
              <a:lnSpc>
                <a:spcPct val="90000"/>
              </a:lnSpc>
              <a:spcBef>
                <a:spcPts val="1000"/>
              </a:spcBef>
              <a:buFont typeface="Arial" charset="0"/>
              <a:buNone/>
            </a:pPr>
            <a:r>
              <a:rPr lang="en-US" sz="2000" b="1" dirty="0"/>
              <a:t>Angela Mascarenas; CIRCA-Pintig</a:t>
            </a:r>
          </a:p>
          <a:p>
            <a:pPr algn="ctr">
              <a:lnSpc>
                <a:spcPct val="90000"/>
              </a:lnSpc>
              <a:spcBef>
                <a:spcPts val="1000"/>
              </a:spcBef>
              <a:buFont typeface="Arial" charset="0"/>
              <a:buNone/>
            </a:pPr>
            <a:r>
              <a:rPr lang="en-US" sz="2000" dirty="0"/>
              <a:t>E-mail: gingmasca@gmail.com</a:t>
            </a:r>
          </a:p>
        </p:txBody>
      </p:sp>
      <p:sp>
        <p:nvSpPr>
          <p:cNvPr id="138246" name="Title 1"/>
          <p:cNvSpPr txBox="1">
            <a:spLocks/>
          </p:cNvSpPr>
          <p:nvPr/>
        </p:nvSpPr>
        <p:spPr bwMode="auto">
          <a:xfrm>
            <a:off x="0" y="474673"/>
            <a:ext cx="12192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lnSpc>
                <a:spcPct val="90000"/>
              </a:lnSpc>
            </a:pPr>
            <a:r>
              <a:rPr lang="en-US" sz="4400" b="1" dirty="0">
                <a:solidFill>
                  <a:schemeClr val="bg1"/>
                </a:solidFill>
                <a:latin typeface="Arial Black" charset="0"/>
                <a:cs typeface="Arial Black" charset="0"/>
              </a:rPr>
              <a:t>CONTACT INFORMATION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smtClean="0">
                <a:solidFill>
                  <a:schemeClr val="bg1"/>
                </a:solidFill>
                <a:latin typeface="Arial"/>
                <a:cs typeface="Arial"/>
              </a:rPr>
              <a:t>Thanks!</a:t>
            </a:r>
            <a:endParaRPr lang="en-US" sz="6600" b="1" dirty="0">
              <a:solidFill>
                <a:schemeClr val="bg1"/>
              </a:solidFill>
              <a:latin typeface="Arial"/>
              <a:cs typeface="Arial"/>
            </a:endParaRPr>
          </a:p>
        </p:txBody>
      </p:sp>
    </p:spTree>
    <p:extLst>
      <p:ext uri="{BB962C8B-B14F-4D97-AF65-F5344CB8AC3E}">
        <p14:creationId xmlns:p14="http://schemas.microsoft.com/office/powerpoint/2010/main" val="2546602356"/>
      </p:ext>
    </p:extLst>
  </p:cSld>
  <p:clrMapOvr>
    <a:masterClrMapping/>
  </p:clrMapOvr>
  <p:transition xmlns:p14="http://schemas.microsoft.com/office/powerpoint/2010/mai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1968501" y="460603"/>
            <a:ext cx="7426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5400" b="1" dirty="0">
                <a:latin typeface="Helvetica" charset="0"/>
                <a:ea typeface="ＭＳ Ｐゴシック" charset="0"/>
                <a:cs typeface="Helvetica" charset="0"/>
                <a:sym typeface="Helvetica" charset="0"/>
              </a:rPr>
              <a:t>Chun-Shan (Sandie) Yi</a:t>
            </a:r>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27922" y="5116711"/>
            <a:ext cx="1577578" cy="14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9844" y="5392416"/>
            <a:ext cx="5464969" cy="88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3" name="Rectangle 5"/>
          <p:cNvSpPr>
            <a:spLocks noGrp="1" noChangeArrowheads="1"/>
          </p:cNvSpPr>
          <p:nvPr>
            <p:ph type="body" idx="1"/>
          </p:nvPr>
        </p:nvSpPr>
        <p:spPr>
          <a:xfrm>
            <a:off x="726281" y="1514170"/>
            <a:ext cx="10727531" cy="4018359"/>
          </a:xfrm>
          <a:ln/>
        </p:spPr>
        <p:txBody>
          <a:bodyPr/>
          <a:lstStyle/>
          <a:p>
            <a:pPr marL="744093"/>
            <a:r>
              <a:rPr lang="en-US" sz="4200" dirty="0">
                <a:cs typeface="Helvetica" charset="0"/>
                <a:sym typeface="Helvetica" charset="0"/>
              </a:rPr>
              <a:t>UIC, </a:t>
            </a:r>
            <a:r>
              <a:rPr lang="en-US" sz="4200" dirty="0" err="1">
                <a:cs typeface="Helvetica" charset="0"/>
                <a:sym typeface="Helvetica" charset="0"/>
              </a:rPr>
              <a:t>Ph</a:t>
            </a:r>
            <a:r>
              <a:rPr lang="en-US" sz="4200" dirty="0">
                <a:cs typeface="Helvetica" charset="0"/>
                <a:sym typeface="Helvetica" charset="0"/>
              </a:rPr>
              <a:t> D student in Disability Studies </a:t>
            </a:r>
            <a:endParaRPr lang="en-US" sz="4200" dirty="0">
              <a:sym typeface="Helvetica" charset="0"/>
            </a:endParaRPr>
          </a:p>
          <a:p>
            <a:pPr marL="744093"/>
            <a:r>
              <a:rPr lang="en-US" sz="4200" dirty="0"/>
              <a:t>Bodies of  Work: Network of Disability Arts and Culture</a:t>
            </a:r>
          </a:p>
          <a:p>
            <a:pPr marL="744093"/>
            <a:r>
              <a:rPr lang="en-US" sz="4200" dirty="0"/>
              <a:t>Access Living</a:t>
            </a:r>
          </a:p>
          <a:p>
            <a:pPr marL="744093"/>
            <a:r>
              <a:rPr lang="en-US" sz="4200" dirty="0"/>
              <a:t>CCAC</a:t>
            </a:r>
          </a:p>
        </p:txBody>
      </p:sp>
      <p:pic>
        <p:nvPicPr>
          <p:cNvPr id="2" name="Picture 1" descr="Branding_re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4627" y="5080355"/>
            <a:ext cx="2613495" cy="1464933"/>
          </a:xfrm>
          <a:prstGeom prst="rect">
            <a:avLst/>
          </a:prstGeom>
        </p:spPr>
      </p:pic>
      <p:sp>
        <p:nvSpPr>
          <p:cNvPr id="3" name="TextBox 2"/>
          <p:cNvSpPr txBox="1"/>
          <p:nvPr/>
        </p:nvSpPr>
        <p:spPr>
          <a:xfrm>
            <a:off x="7350125" y="4254500"/>
            <a:ext cx="4402317" cy="646331"/>
          </a:xfrm>
          <a:prstGeom prst="rect">
            <a:avLst/>
          </a:prstGeom>
          <a:noFill/>
        </p:spPr>
        <p:txBody>
          <a:bodyPr wrap="none" rtlCol="0">
            <a:spAutoFit/>
          </a:bodyPr>
          <a:lstStyle/>
          <a:p>
            <a:r>
              <a:rPr lang="en-US" sz="3600" dirty="0" smtClean="0"/>
              <a:t>Contact: cyi9@uic.edu</a:t>
            </a:r>
            <a:endParaRPr lang="en-US" sz="3600" dirty="0"/>
          </a:p>
        </p:txBody>
      </p:sp>
    </p:spTree>
    <p:extLst>
      <p:ext uri="{BB962C8B-B14F-4D97-AF65-F5344CB8AC3E}">
        <p14:creationId xmlns:p14="http://schemas.microsoft.com/office/powerpoint/2010/main" val="2462360328"/>
      </p:ext>
    </p:extLst>
  </p:cSld>
  <p:clrMapOvr>
    <a:masterClrMapping/>
  </p:clrMapOvr>
  <p:transition xmlns:p14="http://schemas.microsoft.com/office/powerpoint/2010/mai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2607469" y="532041"/>
            <a:ext cx="62341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spcBef>
                <a:spcPts val="1088"/>
              </a:spcBef>
            </a:pPr>
            <a:r>
              <a:rPr lang="en-US" sz="5400" b="1" dirty="0">
                <a:solidFill>
                  <a:srgbClr val="222222"/>
                </a:solidFill>
                <a:latin typeface="Helvetica" charset="0"/>
                <a:ea typeface="ＭＳ Ｐゴシック" charset="0"/>
                <a:cs typeface="Helvetica" charset="0"/>
                <a:sym typeface="Helvetica" charset="0"/>
              </a:rPr>
              <a:t>Why social media?</a:t>
            </a:r>
          </a:p>
        </p:txBody>
      </p:sp>
      <p:sp>
        <p:nvSpPr>
          <p:cNvPr id="18434" name="Rectangle 2"/>
          <p:cNvSpPr>
            <a:spLocks noGrp="1" noChangeArrowheads="1"/>
          </p:cNvSpPr>
          <p:nvPr>
            <p:ph type="body" idx="1"/>
          </p:nvPr>
        </p:nvSpPr>
        <p:spPr>
          <a:xfrm>
            <a:off x="1000125" y="2159000"/>
            <a:ext cx="9810750" cy="4163219"/>
          </a:xfrm>
          <a:ln/>
        </p:spPr>
        <p:txBody>
          <a:bodyPr/>
          <a:lstStyle/>
          <a:p>
            <a:pPr marL="744093">
              <a:lnSpc>
                <a:spcPct val="100000"/>
              </a:lnSpc>
            </a:pPr>
            <a:r>
              <a:rPr lang="en-US" sz="4200" kern="1400" dirty="0">
                <a:solidFill>
                  <a:srgbClr val="222222"/>
                </a:solidFill>
                <a:latin typeface="Helvetica" charset="0"/>
                <a:cs typeface="Helvetica" charset="0"/>
                <a:sym typeface="Helvetica" charset="0"/>
              </a:rPr>
              <a:t>Limited budget</a:t>
            </a:r>
            <a:endParaRPr lang="en-US" sz="4200" kern="1400" dirty="0">
              <a:solidFill>
                <a:srgbClr val="222222"/>
              </a:solidFill>
              <a:latin typeface="Helvetica" charset="0"/>
              <a:sym typeface="Helvetica" charset="0"/>
            </a:endParaRPr>
          </a:p>
          <a:p>
            <a:pPr marL="744093">
              <a:lnSpc>
                <a:spcPct val="100000"/>
              </a:lnSpc>
            </a:pPr>
            <a:r>
              <a:rPr lang="en-US" sz="4200" kern="1400" dirty="0"/>
              <a:t>Technology creates access</a:t>
            </a:r>
          </a:p>
          <a:p>
            <a:pPr marL="744093">
              <a:lnSpc>
                <a:spcPct val="100000"/>
              </a:lnSpc>
            </a:pPr>
            <a:r>
              <a:rPr lang="en-US" sz="4200" kern="1400" dirty="0"/>
              <a:t>Online Support </a:t>
            </a:r>
            <a:r>
              <a:rPr lang="en-US" sz="4200" kern="1400" dirty="0" smtClean="0"/>
              <a:t>Network: </a:t>
            </a:r>
            <a:br>
              <a:rPr lang="en-US" sz="4200" kern="1400" dirty="0" smtClean="0"/>
            </a:br>
            <a:r>
              <a:rPr lang="en-US" sz="4200" kern="1400" dirty="0" smtClean="0"/>
              <a:t>Disability </a:t>
            </a:r>
            <a:r>
              <a:rPr lang="en-US" sz="4200" kern="1400" dirty="0"/>
              <a:t>and Deaf community </a:t>
            </a:r>
            <a:r>
              <a:rPr lang="en-US" sz="4200" kern="1400" dirty="0" smtClean="0"/>
              <a:t/>
            </a:r>
            <a:br>
              <a:rPr lang="en-US" sz="4200" kern="1400" dirty="0" smtClean="0"/>
            </a:br>
            <a:r>
              <a:rPr lang="en-US" sz="4200" kern="1400" dirty="0" smtClean="0"/>
              <a:t>online </a:t>
            </a:r>
            <a:r>
              <a:rPr lang="ja-JP" altLang="en-US" sz="4200" kern="1400" dirty="0">
                <a:latin typeface="Arial"/>
              </a:rPr>
              <a:t>“</a:t>
            </a:r>
            <a:r>
              <a:rPr lang="en-US" sz="4200" kern="1400" dirty="0"/>
              <a:t>family</a:t>
            </a:r>
            <a:r>
              <a:rPr lang="ja-JP" altLang="en-US" sz="4200" kern="1400" dirty="0">
                <a:latin typeface="Arial"/>
              </a:rPr>
              <a:t>”</a:t>
            </a:r>
            <a:endParaRPr lang="en-US" sz="4200" kern="1400" dirty="0"/>
          </a:p>
        </p:txBody>
      </p:sp>
    </p:spTree>
    <p:extLst>
      <p:ext uri="{BB962C8B-B14F-4D97-AF65-F5344CB8AC3E}">
        <p14:creationId xmlns:p14="http://schemas.microsoft.com/office/powerpoint/2010/main" val="2252625827"/>
      </p:ext>
    </p:extLst>
  </p:cSld>
  <p:clrMapOvr>
    <a:masterClrMapping/>
  </p:clrMapOvr>
  <p:transition xmlns:p14="http://schemas.microsoft.com/office/powerpoint/2010/mai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a:xfrm>
            <a:off x="396875" y="1523999"/>
            <a:ext cx="11557000" cy="5030391"/>
          </a:xfrm>
          <a:ln/>
        </p:spPr>
        <p:txBody>
          <a:bodyPr/>
          <a:lstStyle/>
          <a:p>
            <a:pPr marL="744093">
              <a:lnSpc>
                <a:spcPct val="100000"/>
              </a:lnSpc>
            </a:pPr>
            <a:r>
              <a:rPr lang="en-US" sz="3600" dirty="0"/>
              <a:t>Publicity graphic design: </a:t>
            </a:r>
            <a:r>
              <a:rPr lang="en-US" sz="3600" dirty="0" smtClean="0"/>
              <a:t>Accessibility </a:t>
            </a:r>
            <a:r>
              <a:rPr lang="en-US" sz="3600" dirty="0" err="1"/>
              <a:t>v.s</a:t>
            </a:r>
            <a:r>
              <a:rPr lang="en-US" sz="3600" dirty="0"/>
              <a:t>. Aesthetics</a:t>
            </a:r>
          </a:p>
          <a:p>
            <a:pPr marL="744093">
              <a:lnSpc>
                <a:spcPct val="100000"/>
              </a:lnSpc>
            </a:pPr>
            <a:r>
              <a:rPr lang="en-US" sz="3600" dirty="0"/>
              <a:t>E-mail </a:t>
            </a:r>
            <a:r>
              <a:rPr lang="en-US" sz="3600" dirty="0" smtClean="0"/>
              <a:t>attachment: one </a:t>
            </a:r>
            <a:r>
              <a:rPr lang="en-US" sz="3600" dirty="0"/>
              <a:t>PDF + one plain text (txt) file</a:t>
            </a:r>
          </a:p>
          <a:p>
            <a:pPr marL="744093">
              <a:lnSpc>
                <a:spcPct val="100000"/>
              </a:lnSpc>
            </a:pPr>
            <a:r>
              <a:rPr lang="en-US" sz="3600" dirty="0"/>
              <a:t>E-mail body: include text version of the information and visual elements.</a:t>
            </a:r>
          </a:p>
          <a:p>
            <a:pPr marL="744093">
              <a:lnSpc>
                <a:spcPct val="100000"/>
              </a:lnSpc>
            </a:pPr>
            <a:r>
              <a:rPr lang="en-US" sz="3600" dirty="0"/>
              <a:t>Send out publicity at least 15 days in advance. (Reserve rides, request disability accommodations and personal assistant, </a:t>
            </a:r>
            <a:r>
              <a:rPr lang="en-US" sz="3600" dirty="0" err="1"/>
              <a:t>etc</a:t>
            </a:r>
            <a:r>
              <a:rPr lang="en-US" sz="3600" dirty="0"/>
              <a:t>)</a:t>
            </a:r>
          </a:p>
          <a:p>
            <a:pPr marL="744093">
              <a:lnSpc>
                <a:spcPct val="100000"/>
              </a:lnSpc>
            </a:pPr>
            <a:r>
              <a:rPr lang="en-US" sz="3600" dirty="0"/>
              <a:t>Provide disability accommodation info </a:t>
            </a:r>
          </a:p>
        </p:txBody>
      </p:sp>
      <p:sp>
        <p:nvSpPr>
          <p:cNvPr id="19458" name="Rectangle 2"/>
          <p:cNvSpPr>
            <a:spLocks/>
          </p:cNvSpPr>
          <p:nvPr/>
        </p:nvSpPr>
        <p:spPr bwMode="auto">
          <a:xfrm>
            <a:off x="912813" y="493345"/>
            <a:ext cx="37326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spcBef>
                <a:spcPts val="1088"/>
              </a:spcBef>
            </a:pPr>
            <a:r>
              <a:rPr lang="en-US" sz="5400" b="1" dirty="0">
                <a:solidFill>
                  <a:srgbClr val="222222"/>
                </a:solidFill>
                <a:latin typeface="Helvetica" charset="0"/>
                <a:ea typeface="ＭＳ Ｐゴシック" charset="0"/>
                <a:cs typeface="Helvetica" charset="0"/>
                <a:sym typeface="Helvetica" charset="0"/>
              </a:rPr>
              <a:t>Check List:</a:t>
            </a:r>
          </a:p>
        </p:txBody>
      </p:sp>
    </p:spTree>
    <p:extLst>
      <p:ext uri="{BB962C8B-B14F-4D97-AF65-F5344CB8AC3E}">
        <p14:creationId xmlns:p14="http://schemas.microsoft.com/office/powerpoint/2010/main" val="3121669163"/>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7" y="195795"/>
            <a:ext cx="10515600" cy="1325563"/>
          </a:xfrm>
        </p:spPr>
        <p:txBody>
          <a:bodyPr/>
          <a:lstStyle/>
          <a:p>
            <a:pPr algn="ctr">
              <a:defRPr/>
            </a:pPr>
            <a:r>
              <a:rPr lang="en-US" sz="4000" dirty="0" smtClean="0">
                <a:solidFill>
                  <a:schemeClr val="bg1">
                    <a:lumMod val="95000"/>
                  </a:schemeClr>
                </a:solidFill>
                <a:latin typeface="Arial Black"/>
                <a:cs typeface="Arial Black"/>
              </a:rPr>
              <a:t>How Do We Define “Outreach”?</a:t>
            </a:r>
            <a:endParaRPr lang="en-US" sz="4000" dirty="0">
              <a:solidFill>
                <a:schemeClr val="bg1">
                  <a:lumMod val="95000"/>
                </a:schemeClr>
              </a:solidFill>
              <a:latin typeface="Arial Black"/>
              <a:cs typeface="Arial Black"/>
            </a:endParaRPr>
          </a:p>
        </p:txBody>
      </p:sp>
      <p:sp>
        <p:nvSpPr>
          <p:cNvPr id="3" name="Content Placeholder 2"/>
          <p:cNvSpPr>
            <a:spLocks noGrp="1"/>
          </p:cNvSpPr>
          <p:nvPr>
            <p:ph idx="1"/>
          </p:nvPr>
        </p:nvSpPr>
        <p:spPr/>
        <p:txBody>
          <a:bodyPr>
            <a:normAutofit fontScale="92500" lnSpcReduction="10000"/>
          </a:bodyPr>
          <a:lstStyle/>
          <a:p>
            <a:pPr>
              <a:defRPr/>
            </a:pPr>
            <a:r>
              <a:rPr lang="en-US" dirty="0" smtClean="0">
                <a:latin typeface="Arial"/>
                <a:cs typeface="Arial"/>
              </a:rPr>
              <a:t>“A systematic attempt to provide services beyond conventional limits [for] particular segments of a community”</a:t>
            </a:r>
          </a:p>
          <a:p>
            <a:pPr marL="0" indent="0">
              <a:buFont typeface="Arial" charset="0"/>
              <a:buNone/>
              <a:defRPr/>
            </a:pPr>
            <a:r>
              <a:rPr lang="en-US" sz="1400" dirty="0" smtClean="0">
                <a:latin typeface="Arial"/>
                <a:cs typeface="Arial"/>
              </a:rPr>
              <a:t>								 (American Heritage Dictionary, 1984)</a:t>
            </a:r>
          </a:p>
          <a:p>
            <a:pPr marL="0" indent="0">
              <a:buFont typeface="Arial" charset="0"/>
              <a:buNone/>
              <a:defRPr/>
            </a:pPr>
            <a:endParaRPr lang="en-US" dirty="0" smtClean="0">
              <a:latin typeface="Arial"/>
              <a:cs typeface="Arial"/>
            </a:endParaRPr>
          </a:p>
          <a:p>
            <a:pPr>
              <a:defRPr/>
            </a:pPr>
            <a:r>
              <a:rPr lang="en-US" dirty="0" smtClean="0">
                <a:latin typeface="Arial"/>
                <a:cs typeface="Arial"/>
              </a:rPr>
              <a:t>In terms of advocacy: “Reaching out and assisting through personal contacts with people excluded from, unaware of, or unreceptive to [commonly used] information or services”</a:t>
            </a:r>
          </a:p>
          <a:p>
            <a:pPr marL="0" indent="0">
              <a:buNone/>
              <a:defRPr/>
            </a:pPr>
            <a:endParaRPr lang="en-US" dirty="0" smtClean="0">
              <a:latin typeface="Arial"/>
              <a:cs typeface="Arial"/>
            </a:endParaRPr>
          </a:p>
          <a:p>
            <a:pPr>
              <a:defRPr/>
            </a:pPr>
            <a:r>
              <a:rPr lang="en-US" b="1" dirty="0" smtClean="0">
                <a:solidFill>
                  <a:srgbClr val="1F4E79"/>
                </a:solidFill>
                <a:latin typeface="Arial"/>
                <a:cs typeface="Arial"/>
              </a:rPr>
              <a:t>What outreach encompasses</a:t>
            </a:r>
            <a:r>
              <a:rPr lang="en-US" dirty="0" smtClean="0">
                <a:latin typeface="Arial"/>
                <a:cs typeface="Arial"/>
              </a:rPr>
              <a:t>: Research, education, services, events, and cultural spaces within the broad community</a:t>
            </a:r>
          </a:p>
          <a:p>
            <a:pPr marL="0" indent="0">
              <a:buNone/>
              <a:defRPr/>
            </a:pPr>
            <a:r>
              <a:rPr lang="en-US" dirty="0">
                <a:latin typeface="Arial"/>
                <a:cs typeface="Arial"/>
              </a:rPr>
              <a:t>	</a:t>
            </a:r>
            <a:r>
              <a:rPr lang="en-US" dirty="0" smtClean="0">
                <a:latin typeface="Arial"/>
                <a:cs typeface="Arial"/>
              </a:rPr>
              <a:t>									</a:t>
            </a:r>
            <a:endParaRPr lang="en-US"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da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575" y="0"/>
            <a:ext cx="5299364" cy="6858000"/>
          </a:xfrm>
          <a:prstGeom prst="rect">
            <a:avLst/>
          </a:prstGeom>
        </p:spPr>
      </p:pic>
      <p:pic>
        <p:nvPicPr>
          <p:cNvPr id="3" name="Picture 2" descr="Vday_Heart_Clinic_201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0200" y="0"/>
            <a:ext cx="5299364" cy="6858000"/>
          </a:xfrm>
          <a:prstGeom prst="rect">
            <a:avLst/>
          </a:prstGeom>
        </p:spPr>
      </p:pic>
    </p:spTree>
    <p:extLst>
      <p:ext uri="{BB962C8B-B14F-4D97-AF65-F5344CB8AC3E}">
        <p14:creationId xmlns:p14="http://schemas.microsoft.com/office/powerpoint/2010/main" val="2968177312"/>
      </p:ext>
    </p:extLst>
  </p:cSld>
  <p:clrMapOvr>
    <a:masterClrMapping/>
  </p:clrMapOvr>
  <p:transition xmlns:p14="http://schemas.microsoft.com/office/powerpoint/2010/mai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13_Sins_V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825" y="0"/>
            <a:ext cx="5299364" cy="6858000"/>
          </a:xfrm>
          <a:prstGeom prst="rect">
            <a:avLst/>
          </a:prstGeom>
        </p:spPr>
      </p:pic>
      <p:sp>
        <p:nvSpPr>
          <p:cNvPr id="4" name="TextBox 3"/>
          <p:cNvSpPr txBox="1"/>
          <p:nvPr/>
        </p:nvSpPr>
        <p:spPr>
          <a:xfrm>
            <a:off x="5572125" y="349250"/>
            <a:ext cx="6508750" cy="6555639"/>
          </a:xfrm>
          <a:prstGeom prst="rect">
            <a:avLst/>
          </a:prstGeom>
          <a:noFill/>
        </p:spPr>
        <p:txBody>
          <a:bodyPr wrap="square" rtlCol="0">
            <a:spAutoFit/>
          </a:bodyPr>
          <a:lstStyle/>
          <a:p>
            <a:r>
              <a:rPr lang="en-US" sz="1400" b="1" dirty="0"/>
              <a:t>Crip Slam </a:t>
            </a:r>
            <a:r>
              <a:rPr lang="en-US" sz="1400" b="1" dirty="0" smtClean="0"/>
              <a:t>Presents Excerpts </a:t>
            </a:r>
            <a:r>
              <a:rPr lang="en-US" sz="1400" b="1" dirty="0"/>
              <a:t>from Sins Invalid Come to Chicago!</a:t>
            </a:r>
          </a:p>
          <a:p>
            <a:r>
              <a:rPr lang="en-US" sz="1400" b="1" dirty="0"/>
              <a:t> </a:t>
            </a:r>
          </a:p>
          <a:p>
            <a:r>
              <a:rPr lang="en-US" sz="1400" b="1" dirty="0"/>
              <a:t>Sunday, April 13th, 2014</a:t>
            </a:r>
          </a:p>
          <a:p>
            <a:r>
              <a:rPr lang="en-US" sz="1400" b="1" dirty="0"/>
              <a:t>7:30-8:45 pm</a:t>
            </a:r>
          </a:p>
          <a:p>
            <a:r>
              <a:rPr lang="en-US" sz="1400" b="1" dirty="0"/>
              <a:t> </a:t>
            </a:r>
          </a:p>
          <a:p>
            <a:r>
              <a:rPr lang="en-US" sz="1400" b="1" dirty="0"/>
              <a:t>Reading </a:t>
            </a:r>
            <a:r>
              <a:rPr lang="en-US" sz="1400" b="1" dirty="0" smtClean="0"/>
              <a:t> + </a:t>
            </a:r>
            <a:r>
              <a:rPr lang="en-US" sz="1400" b="1" dirty="0"/>
              <a:t> </a:t>
            </a:r>
            <a:r>
              <a:rPr lang="en-US" sz="1400" b="1" dirty="0" smtClean="0"/>
              <a:t>Excerpts </a:t>
            </a:r>
            <a:r>
              <a:rPr lang="en-US" sz="1400" b="1" dirty="0"/>
              <a:t>from Sins Invalid </a:t>
            </a:r>
            <a:r>
              <a:rPr lang="en-US" sz="1400" b="1" dirty="0" smtClean="0"/>
              <a:t> +  Never</a:t>
            </a:r>
            <a:r>
              <a:rPr lang="en-US" sz="1400" b="1" dirty="0"/>
              <a:t>-been-seen film clips</a:t>
            </a:r>
            <a:r>
              <a:rPr lang="en-US" sz="1400" b="1" dirty="0" smtClean="0"/>
              <a:t>! + Q </a:t>
            </a:r>
            <a:r>
              <a:rPr lang="en-US" sz="1400" b="1" dirty="0"/>
              <a:t>&amp; A</a:t>
            </a:r>
          </a:p>
          <a:p>
            <a:r>
              <a:rPr lang="en-US" sz="1400" b="1" dirty="0"/>
              <a:t>-------------------------------------</a:t>
            </a:r>
          </a:p>
          <a:p>
            <a:r>
              <a:rPr lang="en-US" sz="1400" b="1" dirty="0"/>
              <a:t>Sins Invalid is a disability justice based performance project of artists with disabilities, centralizing artists of color and queer and gender-variant artists. Since 2006, its performances have explored themes of sexuality, beauty, and the disabled body, impacting thousands through live performance. Conceived and led by disabled people of color, we develop and present provocative work where normative paradigms of "normal" and "sexy" are challenged, offering instead a vision of beauty and sexuality inclusive of all individuals and communities.</a:t>
            </a:r>
          </a:p>
          <a:p>
            <a:r>
              <a:rPr lang="en-US" sz="1400" b="1" dirty="0"/>
              <a:t>------------------------------------</a:t>
            </a:r>
            <a:r>
              <a:rPr lang="en-US" sz="1400" b="1" dirty="0" smtClean="0"/>
              <a:t>-</a:t>
            </a:r>
            <a:endParaRPr lang="en-US" sz="1400" b="1" dirty="0"/>
          </a:p>
          <a:p>
            <a:r>
              <a:rPr lang="en-US" sz="1400" b="1" dirty="0"/>
              <a:t>Victory Gardens Theater_2433 North Lincoln Avenue</a:t>
            </a:r>
          </a:p>
          <a:p>
            <a:r>
              <a:rPr lang="en-US" sz="1400" b="1" dirty="0"/>
              <a:t>FREE Admission, but please reserve your ticket</a:t>
            </a:r>
          </a:p>
          <a:p>
            <a:r>
              <a:rPr lang="en-US" sz="1400" b="1" dirty="0"/>
              <a:t>TEL: 773.871.3000 </a:t>
            </a:r>
          </a:p>
          <a:p>
            <a:r>
              <a:rPr lang="en-US" sz="1400" b="1" dirty="0"/>
              <a:t> </a:t>
            </a:r>
          </a:p>
          <a:p>
            <a:r>
              <a:rPr lang="en-US" sz="1400" b="1" dirty="0"/>
              <a:t>Captioning, sign language interpretation and audio description will be provided. Please refrain from using scented products. Victory Gardens Theater is proud to be an ADA standard accessible theater.</a:t>
            </a:r>
          </a:p>
          <a:p>
            <a:r>
              <a:rPr lang="en-US" sz="1400" b="1" dirty="0"/>
              <a:t> </a:t>
            </a:r>
          </a:p>
          <a:p>
            <a:r>
              <a:rPr lang="en-US" sz="1400" b="1" dirty="0"/>
              <a:t>Crip Slam</a:t>
            </a:r>
          </a:p>
          <a:p>
            <a:r>
              <a:rPr lang="en-US" sz="1400" b="1" dirty="0"/>
              <a:t>a series of performances, readings, movies and other events that promote, explore and celebrate disability culture</a:t>
            </a:r>
            <a:r>
              <a:rPr lang="en-US" sz="1400" b="1" dirty="0" smtClean="0"/>
              <a:t>.</a:t>
            </a:r>
            <a:endParaRPr lang="en-US" sz="1400" b="1" dirty="0"/>
          </a:p>
          <a:p>
            <a:r>
              <a:rPr lang="en-US" sz="1400" b="1" dirty="0"/>
              <a:t> </a:t>
            </a:r>
          </a:p>
          <a:p>
            <a:r>
              <a:rPr lang="en-US" sz="1400" b="1" dirty="0"/>
              <a:t>This event is brought to you by:</a:t>
            </a:r>
          </a:p>
          <a:p>
            <a:r>
              <a:rPr lang="en-US" sz="1400" b="1" dirty="0"/>
              <a:t>Victory Gardens Theater and Bodies of Work: Network of Disability Arts and </a:t>
            </a:r>
            <a:r>
              <a:rPr lang="en-US" sz="1400" b="1" dirty="0" smtClean="0"/>
              <a:t>Culture</a:t>
            </a:r>
            <a:endParaRPr lang="en-US" sz="1400" b="1" dirty="0"/>
          </a:p>
          <a:p>
            <a:endParaRPr lang="en-US" sz="1400" b="1" dirty="0"/>
          </a:p>
        </p:txBody>
      </p:sp>
    </p:spTree>
    <p:extLst>
      <p:ext uri="{BB962C8B-B14F-4D97-AF65-F5344CB8AC3E}">
        <p14:creationId xmlns:p14="http://schemas.microsoft.com/office/powerpoint/2010/main" val="2321951543"/>
      </p:ext>
    </p:extLst>
  </p:cSld>
  <p:clrMapOvr>
    <a:masterClrMapping/>
  </p:clrMapOvr>
  <p:transition xmlns:p14="http://schemas.microsoft.com/office/powerpoint/2010/mai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702469" y="687586"/>
            <a:ext cx="11322844" cy="574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82676" bIns="0" anchor="ctr"/>
          <a:lstStyle/>
          <a:p>
            <a:pPr algn="l"/>
            <a:r>
              <a:rPr lang="en-US" sz="4000" b="1" dirty="0">
                <a:solidFill>
                  <a:srgbClr val="222222"/>
                </a:solidFill>
                <a:latin typeface="Helvetica" charset="0"/>
                <a:ea typeface="ＭＳ Ｐゴシック" charset="0"/>
                <a:cs typeface="Helvetica" charset="0"/>
                <a:sym typeface="Helvetica" charset="0"/>
              </a:rPr>
              <a:t>Disability Accommodation Text example:</a:t>
            </a:r>
            <a:r>
              <a:rPr lang="en-US" sz="4000" dirty="0">
                <a:solidFill>
                  <a:srgbClr val="222222"/>
                </a:solidFill>
                <a:latin typeface="Helvetica" charset="0"/>
                <a:ea typeface="ＭＳ Ｐゴシック" charset="0"/>
                <a:cs typeface="Helvetica" charset="0"/>
                <a:sym typeface="Helvetica" charset="0"/>
              </a:rPr>
              <a:t> </a:t>
            </a:r>
          </a:p>
          <a:p>
            <a:pPr algn="l"/>
            <a:r>
              <a:rPr lang="en-US" sz="4000" dirty="0">
                <a:solidFill>
                  <a:srgbClr val="141823"/>
                </a:solidFill>
                <a:latin typeface="Helvetica" charset="0"/>
                <a:ea typeface="ＭＳ Ｐゴシック" charset="0"/>
                <a:cs typeface="Helvetica" charset="0"/>
                <a:sym typeface="Helvetica" charset="0"/>
              </a:rPr>
              <a:t>The e</a:t>
            </a:r>
            <a:r>
              <a:rPr lang="en-US" sz="4000" dirty="0">
                <a:solidFill>
                  <a:srgbClr val="1A1A1A"/>
                </a:solidFill>
                <a:latin typeface="Helvetica" charset="0"/>
                <a:ea typeface="ＭＳ Ｐゴシック" charset="0"/>
                <a:cs typeface="Helvetica" charset="0"/>
                <a:sym typeface="Helvetica" charset="0"/>
              </a:rPr>
              <a:t>vent space is accessible to wheelchair users and people who need to avoid stairs. This event provides personal assistants, Audio Descriptions and large font reading materials.</a:t>
            </a:r>
            <a:endParaRPr lang="en-US" sz="4000" dirty="0">
              <a:solidFill>
                <a:srgbClr val="222222"/>
              </a:solidFill>
              <a:latin typeface="Helvetica" charset="0"/>
              <a:ea typeface="ＭＳ Ｐゴシック" charset="0"/>
              <a:cs typeface="Helvetica" charset="0"/>
              <a:sym typeface="Helvetica" charset="0"/>
            </a:endParaRPr>
          </a:p>
          <a:p>
            <a:pPr algn="l"/>
            <a:endParaRPr lang="en-US" sz="4000" dirty="0">
              <a:latin typeface="Helvetica" charset="0"/>
              <a:ea typeface="ＭＳ Ｐゴシック" charset="0"/>
              <a:cs typeface="Helvetica" charset="0"/>
              <a:sym typeface="Helvetica" charset="0"/>
            </a:endParaRPr>
          </a:p>
          <a:p>
            <a:pPr algn="l"/>
            <a:r>
              <a:rPr lang="en-US" sz="4000" dirty="0">
                <a:solidFill>
                  <a:srgbClr val="1A1A1A"/>
                </a:solidFill>
                <a:latin typeface="Helvetica" charset="0"/>
                <a:ea typeface="ＭＳ Ｐゴシック" charset="0"/>
                <a:cs typeface="Helvetica" charset="0"/>
                <a:sym typeface="Helvetica" charset="0"/>
              </a:rPr>
              <a:t>To request accommodations, please contact______ by</a:t>
            </a:r>
            <a:r>
              <a:rPr lang="en-US" sz="4000" u="sng" dirty="0">
                <a:solidFill>
                  <a:srgbClr val="1A1A1A"/>
                </a:solidFill>
                <a:latin typeface="Helvetica" charset="0"/>
                <a:ea typeface="ＭＳ Ｐゴシック" charset="0"/>
                <a:cs typeface="Helvetica" charset="0"/>
                <a:sym typeface="Helvetica" charset="0"/>
              </a:rPr>
              <a:t> _ date__</a:t>
            </a:r>
            <a:r>
              <a:rPr lang="en-US" sz="4000" u="sng" dirty="0">
                <a:solidFill>
                  <a:srgbClr val="222222"/>
                </a:solidFill>
                <a:latin typeface="Helvetica" charset="0"/>
                <a:ea typeface="ＭＳ Ｐゴシック" charset="0"/>
                <a:cs typeface="Helvetica" charset="0"/>
                <a:sym typeface="Helvetica" charset="0"/>
              </a:rPr>
              <a:t>     </a:t>
            </a:r>
          </a:p>
          <a:p>
            <a:endParaRPr lang="en-US" sz="4000" dirty="0">
              <a:ea typeface="ＭＳ Ｐゴシック" charset="0"/>
              <a:cs typeface="Gill Sans" charset="0"/>
            </a:endParaRPr>
          </a:p>
        </p:txBody>
      </p:sp>
    </p:spTree>
    <p:extLst>
      <p:ext uri="{BB962C8B-B14F-4D97-AF65-F5344CB8AC3E}">
        <p14:creationId xmlns:p14="http://schemas.microsoft.com/office/powerpoint/2010/main" val="2212288612"/>
      </p:ext>
    </p:extLst>
  </p:cSld>
  <p:clrMapOvr>
    <a:masterClrMapping/>
  </p:clrMapOvr>
  <p:transition xmlns:p14="http://schemas.microsoft.com/office/powerpoint/2010/mai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idx="1"/>
          </p:nvPr>
        </p:nvSpPr>
        <p:spPr>
          <a:xfrm>
            <a:off x="1008063" y="2550914"/>
            <a:ext cx="9810750" cy="4529336"/>
          </a:xfrm>
          <a:ln/>
        </p:spPr>
        <p:txBody>
          <a:bodyPr/>
          <a:lstStyle/>
          <a:p>
            <a:pPr marL="744093"/>
            <a:r>
              <a:rPr lang="en-US" sz="4800" dirty="0"/>
              <a:t>Fundraising </a:t>
            </a:r>
            <a:r>
              <a:rPr lang="en-US" sz="4800" dirty="0" err="1"/>
              <a:t>vs</a:t>
            </a:r>
            <a:r>
              <a:rPr lang="en-US" sz="4800" dirty="0"/>
              <a:t> Friend-raising</a:t>
            </a:r>
          </a:p>
          <a:p>
            <a:pPr marL="744093"/>
            <a:r>
              <a:rPr lang="en-US" sz="4800" dirty="0"/>
              <a:t>Snail Mail</a:t>
            </a:r>
          </a:p>
          <a:p>
            <a:pPr marL="744093"/>
            <a:r>
              <a:rPr lang="en-US" sz="4800" dirty="0"/>
              <a:t>Make Calls</a:t>
            </a:r>
          </a:p>
          <a:p>
            <a:pPr marL="744093"/>
            <a:r>
              <a:rPr lang="en-US" sz="4800" dirty="0"/>
              <a:t>Build personal connections and community relationships</a:t>
            </a:r>
          </a:p>
        </p:txBody>
      </p:sp>
      <p:sp>
        <p:nvSpPr>
          <p:cNvPr id="23554" name="Rectangle 2"/>
          <p:cNvSpPr>
            <a:spLocks/>
          </p:cNvSpPr>
          <p:nvPr/>
        </p:nvSpPr>
        <p:spPr bwMode="auto">
          <a:xfrm>
            <a:off x="642938" y="662781"/>
            <a:ext cx="11096625"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spcBef>
                <a:spcPts val="4018"/>
              </a:spcBef>
            </a:pPr>
            <a:r>
              <a:rPr lang="en-US" sz="5400" b="1" dirty="0">
                <a:latin typeface="Helvetica" charset="0"/>
                <a:ea typeface="ＭＳ Ｐゴシック" charset="0"/>
                <a:cs typeface="Helvetica" charset="0"/>
                <a:sym typeface="Helvetica" charset="0"/>
              </a:rPr>
              <a:t>C</a:t>
            </a:r>
            <a:r>
              <a:rPr lang="en-US" sz="5400" b="1" dirty="0" smtClean="0">
                <a:latin typeface="Helvetica" charset="0"/>
                <a:ea typeface="ＭＳ Ｐゴシック" charset="0"/>
                <a:cs typeface="Helvetica" charset="0"/>
                <a:sym typeface="Helvetica" charset="0"/>
              </a:rPr>
              <a:t>reating </a:t>
            </a:r>
            <a:r>
              <a:rPr lang="en-US" sz="5400" b="1" dirty="0" err="1" smtClean="0">
                <a:latin typeface="Helvetica" charset="0"/>
                <a:ea typeface="ＭＳ Ｐゴシック" charset="0"/>
                <a:cs typeface="Helvetica" charset="0"/>
                <a:sym typeface="Helvetica" charset="0"/>
              </a:rPr>
              <a:t>allyship</a:t>
            </a:r>
            <a:r>
              <a:rPr lang="en-US" sz="5400" b="1" dirty="0">
                <a:latin typeface="Helvetica" charset="0"/>
                <a:ea typeface="ＭＳ Ｐゴシック" charset="0"/>
                <a:cs typeface="Helvetica" charset="0"/>
                <a:sym typeface="Helvetica" charset="0"/>
              </a:rPr>
              <a:t> </a:t>
            </a:r>
            <a:r>
              <a:rPr lang="en-US" sz="5400" b="1" dirty="0" smtClean="0">
                <a:latin typeface="Helvetica" charset="0"/>
                <a:ea typeface="ＭＳ Ｐゴシック" charset="0"/>
                <a:cs typeface="Helvetica" charset="0"/>
                <a:sym typeface="Helvetica" charset="0"/>
              </a:rPr>
              <a:t>with </a:t>
            </a:r>
            <a:r>
              <a:rPr lang="en-US" sz="5400" b="1" dirty="0">
                <a:latin typeface="Helvetica" charset="0"/>
                <a:ea typeface="ＭＳ Ｐゴシック" charset="0"/>
                <a:cs typeface="Helvetica" charset="0"/>
                <a:sym typeface="Helvetica" charset="0"/>
              </a:rPr>
              <a:t>people with disabilities!</a:t>
            </a:r>
          </a:p>
        </p:txBody>
      </p:sp>
    </p:spTree>
    <p:extLst>
      <p:ext uri="{BB962C8B-B14F-4D97-AF65-F5344CB8AC3E}">
        <p14:creationId xmlns:p14="http://schemas.microsoft.com/office/powerpoint/2010/main" val="2873448684"/>
      </p:ext>
    </p:extLst>
  </p:cSld>
  <p:clrMapOvr>
    <a:masterClrMapping/>
  </p:clrMapOvr>
  <p:transition xmlns:p14="http://schemas.microsoft.com/office/powerpoint/2010/mai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a:xfrm>
            <a:off x="773906" y="1763117"/>
            <a:ext cx="10973594" cy="5072063"/>
          </a:xfrm>
          <a:ln/>
        </p:spPr>
        <p:txBody>
          <a:bodyPr/>
          <a:lstStyle/>
          <a:p>
            <a:pPr marL="744093">
              <a:lnSpc>
                <a:spcPct val="100000"/>
              </a:lnSpc>
              <a:buFont typeface="Helvetica" charset="0"/>
              <a:buChar char="•"/>
            </a:pPr>
            <a:r>
              <a:rPr lang="en-US" sz="4800" dirty="0">
                <a:latin typeface="Helvetica" charset="0"/>
                <a:cs typeface="Helvetica" charset="0"/>
                <a:sym typeface="Helvetica" charset="0"/>
              </a:rPr>
              <a:t>Show &amp; Tell! Got a flyer from your organization? How can you make it more accessible?</a:t>
            </a:r>
            <a:endParaRPr lang="en-US" sz="4800" dirty="0">
              <a:latin typeface="Helvetica" charset="0"/>
              <a:sym typeface="Helvetica" charset="0"/>
            </a:endParaRPr>
          </a:p>
          <a:p>
            <a:pPr marL="744093">
              <a:lnSpc>
                <a:spcPct val="100000"/>
              </a:lnSpc>
              <a:buFont typeface="Helvetica" charset="0"/>
              <a:buChar char="•"/>
            </a:pPr>
            <a:r>
              <a:rPr lang="en-US" sz="4800" dirty="0">
                <a:latin typeface="Helvetica" charset="0"/>
                <a:cs typeface="Helvetica" charset="0"/>
                <a:sym typeface="Helvetica" charset="0"/>
              </a:rPr>
              <a:t>Share your outreach strategies.</a:t>
            </a:r>
            <a:endParaRPr lang="en-US" sz="4800" dirty="0">
              <a:latin typeface="Helvetica" charset="0"/>
              <a:sym typeface="Helvetica" charset="0"/>
            </a:endParaRPr>
          </a:p>
          <a:p>
            <a:pPr marL="744093">
              <a:lnSpc>
                <a:spcPct val="100000"/>
              </a:lnSpc>
              <a:buFont typeface="Helvetica" charset="0"/>
              <a:buChar char="•"/>
            </a:pPr>
            <a:r>
              <a:rPr lang="en-US" sz="4800" dirty="0">
                <a:latin typeface="Helvetica" charset="0"/>
                <a:cs typeface="Helvetica" charset="0"/>
                <a:sym typeface="Helvetica" charset="0"/>
              </a:rPr>
              <a:t>What new outreach strategies inspire you today?</a:t>
            </a:r>
            <a:endParaRPr lang="en-US" sz="4800" dirty="0">
              <a:latin typeface="Helvetica" charset="0"/>
              <a:sym typeface="Helvetica" charset="0"/>
            </a:endParaRPr>
          </a:p>
        </p:txBody>
      </p:sp>
      <p:sp>
        <p:nvSpPr>
          <p:cNvPr id="24578" name="Rectangle 2"/>
          <p:cNvSpPr>
            <a:spLocks/>
          </p:cNvSpPr>
          <p:nvPr/>
        </p:nvSpPr>
        <p:spPr bwMode="auto">
          <a:xfrm>
            <a:off x="333375" y="258961"/>
            <a:ext cx="11537157"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spcBef>
                <a:spcPts val="4018"/>
              </a:spcBef>
            </a:pPr>
            <a:r>
              <a:rPr lang="en-US" sz="5400" b="1" dirty="0">
                <a:solidFill>
                  <a:srgbClr val="222222"/>
                </a:solidFill>
                <a:latin typeface="Helvetica" charset="0"/>
                <a:ea typeface="ＭＳ Ｐゴシック" charset="0"/>
                <a:cs typeface="Helvetica" charset="0"/>
                <a:sym typeface="Helvetica" charset="0"/>
              </a:rPr>
              <a:t>Brainstorm: </a:t>
            </a:r>
            <a:r>
              <a:rPr lang="en-US" sz="5400" b="1" dirty="0" smtClean="0">
                <a:latin typeface="Helvetica" charset="0"/>
                <a:ea typeface="ＭＳ Ｐゴシック" charset="0"/>
                <a:cs typeface="Helvetica" charset="0"/>
                <a:sym typeface="Helvetica" charset="0"/>
              </a:rPr>
              <a:t>Outreach </a:t>
            </a:r>
            <a:r>
              <a:rPr lang="en-US" sz="5400" b="1" dirty="0">
                <a:latin typeface="Helvetica" charset="0"/>
                <a:ea typeface="ＭＳ Ｐゴシック" charset="0"/>
                <a:cs typeface="Helvetica" charset="0"/>
                <a:sym typeface="Helvetica" charset="0"/>
              </a:rPr>
              <a:t>Strategies</a:t>
            </a:r>
          </a:p>
        </p:txBody>
      </p:sp>
    </p:spTree>
    <p:extLst>
      <p:ext uri="{BB962C8B-B14F-4D97-AF65-F5344CB8AC3E}">
        <p14:creationId xmlns:p14="http://schemas.microsoft.com/office/powerpoint/2010/main" val="2288886377"/>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a:xfrm>
            <a:off x="439740" y="1617663"/>
            <a:ext cx="11617325" cy="4876800"/>
          </a:xfrm>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ormAutofit fontScale="85000" lnSpcReduction="10000"/>
          </a:bodyPr>
          <a:lstStyle>
            <a:lvl1pPr marL="215900" indent="-2159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indent="0">
              <a:buFont typeface="Arial" charset="0"/>
              <a:buNone/>
              <a:defRPr/>
            </a:pPr>
            <a:r>
              <a:rPr lang="en-US" sz="3200" b="1" dirty="0" smtClean="0">
                <a:solidFill>
                  <a:schemeClr val="accent1">
                    <a:lumMod val="75000"/>
                  </a:schemeClr>
                </a:solidFill>
              </a:rPr>
              <a:t>According to Article 30: </a:t>
            </a:r>
          </a:p>
          <a:p>
            <a:pPr marL="0" indent="0">
              <a:buFont typeface="Arial" charset="0"/>
              <a:buNone/>
              <a:defRPr/>
            </a:pPr>
            <a:endParaRPr lang="en-US" sz="3200" dirty="0"/>
          </a:p>
          <a:p>
            <a:pPr>
              <a:defRPr/>
            </a:pPr>
            <a:r>
              <a:rPr lang="en-US" sz="3200" dirty="0" smtClean="0"/>
              <a:t>Governments must recognize </a:t>
            </a:r>
            <a:r>
              <a:rPr lang="en-US" sz="3200" dirty="0"/>
              <a:t>the </a:t>
            </a:r>
            <a:r>
              <a:rPr lang="en-US" sz="3200" dirty="0" smtClean="0"/>
              <a:t>rights </a:t>
            </a:r>
            <a:r>
              <a:rPr lang="en-US" sz="3200" dirty="0"/>
              <a:t>of </a:t>
            </a:r>
            <a:r>
              <a:rPr lang="en-US" sz="3200" dirty="0" smtClean="0"/>
              <a:t>individuals </a:t>
            </a:r>
            <a:r>
              <a:rPr lang="en-US" sz="3200" dirty="0"/>
              <a:t>with disabilities to </a:t>
            </a:r>
            <a:r>
              <a:rPr lang="en-US" sz="3200" dirty="0" smtClean="0"/>
              <a:t>participate with others </a:t>
            </a:r>
            <a:r>
              <a:rPr lang="en-US" sz="3200" dirty="0"/>
              <a:t>in cultural </a:t>
            </a:r>
            <a:r>
              <a:rPr lang="en-US" sz="3200" dirty="0" smtClean="0"/>
              <a:t>life </a:t>
            </a:r>
            <a:r>
              <a:rPr lang="en-US" sz="3200" dirty="0"/>
              <a:t>on an equal </a:t>
            </a:r>
            <a:r>
              <a:rPr lang="en-US" sz="3200" dirty="0" smtClean="0"/>
              <a:t>basis </a:t>
            </a:r>
          </a:p>
          <a:p>
            <a:pPr marL="0" indent="0">
              <a:buNone/>
              <a:defRPr/>
            </a:pPr>
            <a:endParaRPr lang="en-US" sz="3200" dirty="0" smtClean="0"/>
          </a:p>
          <a:p>
            <a:pPr>
              <a:defRPr/>
            </a:pPr>
            <a:r>
              <a:rPr lang="en-US" sz="3200" dirty="0"/>
              <a:t>A</a:t>
            </a:r>
            <a:r>
              <a:rPr lang="en-US" sz="3200" dirty="0" smtClean="0"/>
              <a:t>ll </a:t>
            </a:r>
            <a:r>
              <a:rPr lang="en-US" sz="3200" dirty="0"/>
              <a:t>appropriate </a:t>
            </a:r>
            <a:r>
              <a:rPr lang="en-US" sz="3200" dirty="0" smtClean="0"/>
              <a:t>measures should be taken to </a:t>
            </a:r>
            <a:r>
              <a:rPr lang="en-US" sz="3200" dirty="0"/>
              <a:t>ensure that persons with </a:t>
            </a:r>
            <a:r>
              <a:rPr lang="en-US" sz="3200" dirty="0" smtClean="0"/>
              <a:t>disabilities enjoy access to: </a:t>
            </a:r>
            <a:endParaRPr lang="en-US" sz="3200" dirty="0"/>
          </a:p>
          <a:p>
            <a:pPr lvl="1">
              <a:defRPr/>
            </a:pPr>
            <a:r>
              <a:rPr lang="en-US" dirty="0" smtClean="0"/>
              <a:t>Films</a:t>
            </a:r>
            <a:r>
              <a:rPr lang="en-US" dirty="0"/>
              <a:t>, </a:t>
            </a:r>
            <a:r>
              <a:rPr lang="en-US" dirty="0" smtClean="0"/>
              <a:t>theater, </a:t>
            </a:r>
            <a:r>
              <a:rPr lang="en-US" dirty="0"/>
              <a:t>and other cultural </a:t>
            </a:r>
            <a:r>
              <a:rPr lang="en-US" dirty="0" smtClean="0"/>
              <a:t>events</a:t>
            </a:r>
          </a:p>
          <a:p>
            <a:pPr lvl="1">
              <a:defRPr/>
            </a:pPr>
            <a:r>
              <a:rPr lang="en-US" dirty="0" smtClean="0"/>
              <a:t>Supporting </a:t>
            </a:r>
            <a:r>
              <a:rPr lang="en-US" dirty="0"/>
              <a:t>cultural materials in accessible </a:t>
            </a:r>
            <a:r>
              <a:rPr lang="en-US" dirty="0" smtClean="0"/>
              <a:t>formats</a:t>
            </a:r>
            <a:endParaRPr lang="en-US" dirty="0"/>
          </a:p>
          <a:p>
            <a:pPr lvl="1">
              <a:defRPr/>
            </a:pPr>
            <a:r>
              <a:rPr lang="en-US" dirty="0" smtClean="0"/>
              <a:t>Venues where </a:t>
            </a:r>
            <a:r>
              <a:rPr lang="en-US" dirty="0"/>
              <a:t>cultural performances or </a:t>
            </a:r>
            <a:r>
              <a:rPr lang="en-US" dirty="0" smtClean="0"/>
              <a:t>services are held </a:t>
            </a:r>
            <a:r>
              <a:rPr lang="en-US" dirty="0"/>
              <a:t>(</a:t>
            </a:r>
            <a:r>
              <a:rPr lang="en-US" dirty="0" smtClean="0"/>
              <a:t>theaters, </a:t>
            </a:r>
            <a:r>
              <a:rPr lang="en-US" dirty="0"/>
              <a:t>museums, cinemas, libraries, tourism </a:t>
            </a:r>
            <a:r>
              <a:rPr lang="en-US" dirty="0" smtClean="0"/>
              <a:t>facilities, </a:t>
            </a:r>
            <a:r>
              <a:rPr lang="en-US" dirty="0"/>
              <a:t>monuments, sites of national and cultural importance) </a:t>
            </a:r>
          </a:p>
          <a:p>
            <a:pPr marL="0" indent="0">
              <a:buFont typeface="Arial" charset="0"/>
              <a:buNone/>
              <a:defRPr/>
            </a:pPr>
            <a:endParaRPr lang="en-US" sz="3200" i="1" dirty="0"/>
          </a:p>
          <a:p>
            <a:pPr marL="0" indent="0">
              <a:buFont typeface="Arial" charset="0"/>
              <a:buNone/>
              <a:defRPr/>
            </a:pPr>
            <a:r>
              <a:rPr lang="en-US" sz="1600" i="1" dirty="0" smtClean="0"/>
              <a:t> http</a:t>
            </a:r>
            <a:r>
              <a:rPr lang="en-US" sz="1600" i="1" dirty="0"/>
              <a:t>://www.culturaldevelopment.net.au/wp-content/uploads/2010/03/Kim-Dunphy-Arts-Activated-conference-presentation-compressed-copy.pdf</a:t>
            </a:r>
          </a:p>
        </p:txBody>
      </p:sp>
      <p:sp>
        <p:nvSpPr>
          <p:cNvPr id="19458" name="TextBox 2"/>
          <p:cNvSpPr txBox="1">
            <a:spLocks noChangeArrowheads="1"/>
          </p:cNvSpPr>
          <p:nvPr/>
        </p:nvSpPr>
        <p:spPr bwMode="auto">
          <a:xfrm>
            <a:off x="0" y="287338"/>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3200" b="1" dirty="0">
                <a:solidFill>
                  <a:srgbClr val="FFFFFF"/>
                </a:solidFill>
                <a:latin typeface="Arial Black" charset="0"/>
                <a:cs typeface="Arial Black" charset="0"/>
              </a:rPr>
              <a:t>UNITED NATIONS CONVENTION</a:t>
            </a:r>
            <a:br>
              <a:rPr lang="en-US" sz="3200" b="1" dirty="0">
                <a:solidFill>
                  <a:srgbClr val="FFFFFF"/>
                </a:solidFill>
                <a:latin typeface="Arial Black" charset="0"/>
                <a:cs typeface="Arial Black" charset="0"/>
              </a:rPr>
            </a:br>
            <a:r>
              <a:rPr lang="en-US" sz="3200" b="1" dirty="0">
                <a:solidFill>
                  <a:srgbClr val="FFFFFF"/>
                </a:solidFill>
                <a:latin typeface="Arial Black" charset="0"/>
                <a:cs typeface="Arial Black" charset="0"/>
              </a:rPr>
              <a:t>ON THE RIGHTS OF PERSONS WITH </a:t>
            </a:r>
            <a:r>
              <a:rPr lang="en-US" sz="3200" b="1" dirty="0" smtClean="0">
                <a:solidFill>
                  <a:srgbClr val="FFFFFF"/>
                </a:solidFill>
                <a:latin typeface="Arial Black" charset="0"/>
                <a:cs typeface="Arial Black" charset="0"/>
              </a:rPr>
              <a:t>DISABILITIES</a:t>
            </a:r>
            <a:endParaRPr lang="en-US" sz="3200" dirty="0">
              <a:solidFill>
                <a:srgbClr val="FFFFFF"/>
              </a:solidFill>
              <a:latin typeface="Arial Black" charset="0"/>
              <a:cs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a:spLocks noGrp="1" noChangeArrowheads="1"/>
          </p:cNvSpPr>
          <p:nvPr>
            <p:ph idx="1"/>
          </p:nvPr>
        </p:nvSpPr>
        <p:spPr>
          <a:xfrm>
            <a:off x="439737" y="1617663"/>
            <a:ext cx="11413595" cy="4876800"/>
          </a:xfrm>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0" inden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FF0000"/>
                </a:solidFill>
                <a:latin typeface="Arial" charset="0"/>
                <a:ea typeface="Microsoft YaHei" charset="0"/>
                <a:cs typeface="Microsoft YaHei" charset="0"/>
              </a:rPr>
              <a:t>Legislative actions in the U.S.</a:t>
            </a:r>
          </a:p>
          <a:p>
            <a:pPr marL="0" inden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1F4E79"/>
                </a:solidFill>
                <a:latin typeface="Arial" charset="0"/>
                <a:ea typeface="Microsoft YaHei" charset="0"/>
                <a:cs typeface="Microsoft YaHei" charset="0"/>
              </a:rPr>
              <a:t>The Americans with Disabilities Act of 1990:</a:t>
            </a: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rgbClr val="000000"/>
                </a:solidFill>
                <a:latin typeface="Arial" charset="0"/>
                <a:ea typeface="Microsoft YaHei" charset="0"/>
                <a:cs typeface="Microsoft YaHei" charset="0"/>
              </a:rPr>
              <a:t>Cultural organizations, regardless of whether they receive federal financial assistance, or whether they are public or private entities, must not discriminate against individuals with disabilities. </a:t>
            </a: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1F4E79"/>
              </a:solidFill>
              <a:latin typeface="Arial" charset="0"/>
              <a:ea typeface="Microsoft YaHei" charset="0"/>
              <a:cs typeface="Microsoft YaHei" charset="0"/>
            </a:endParaRP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1F4E79"/>
                </a:solidFill>
                <a:latin typeface="Arial" charset="0"/>
                <a:ea typeface="Microsoft YaHei" charset="0"/>
                <a:cs typeface="Microsoft YaHei" charset="0"/>
              </a:rPr>
              <a:t>The Rehabilitation </a:t>
            </a:r>
            <a:r>
              <a:rPr lang="en-US" b="1" dirty="0">
                <a:solidFill>
                  <a:srgbClr val="1F4E79"/>
                </a:solidFill>
                <a:latin typeface="Arial" charset="0"/>
                <a:ea typeface="Microsoft YaHei" charset="0"/>
                <a:cs typeface="Microsoft YaHei" charset="0"/>
              </a:rPr>
              <a:t>Act of </a:t>
            </a:r>
            <a:r>
              <a:rPr lang="en-US" b="1" dirty="0" smtClean="0">
                <a:solidFill>
                  <a:srgbClr val="1F4E79"/>
                </a:solidFill>
                <a:latin typeface="Arial" charset="0"/>
                <a:ea typeface="Microsoft YaHei" charset="0"/>
                <a:cs typeface="Microsoft YaHei" charset="0"/>
              </a:rPr>
              <a:t>1973:</a:t>
            </a:r>
            <a:endParaRPr lang="en-US" b="1" dirty="0">
              <a:solidFill>
                <a:srgbClr val="1F4E79"/>
              </a:solidFill>
              <a:latin typeface="Arial" charset="0"/>
              <a:ea typeface="Microsoft YaHei" charset="0"/>
              <a:cs typeface="Microsoft YaHei" charset="0"/>
            </a:endParaRP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rgbClr val="000000"/>
                </a:solidFill>
                <a:latin typeface="Arial" charset="0"/>
                <a:ea typeface="Microsoft YaHei" charset="0"/>
                <a:cs typeface="Microsoft YaHei" charset="0"/>
              </a:rPr>
              <a:t>Cultural </a:t>
            </a:r>
            <a:r>
              <a:rPr lang="en-US" i="1" dirty="0">
                <a:solidFill>
                  <a:srgbClr val="000000"/>
                </a:solidFill>
                <a:latin typeface="Arial" charset="0"/>
                <a:ea typeface="Microsoft YaHei" charset="0"/>
                <a:cs typeface="Microsoft YaHei" charset="0"/>
              </a:rPr>
              <a:t>organizations, private or public, that receive direct or indirect federal funds or federal financial support must make programs, </a:t>
            </a:r>
            <a:r>
              <a:rPr lang="en-US" i="1" dirty="0" smtClean="0">
                <a:solidFill>
                  <a:srgbClr val="000000"/>
                </a:solidFill>
                <a:latin typeface="Arial" charset="0"/>
                <a:ea typeface="Microsoft YaHei" charset="0"/>
                <a:cs typeface="Microsoft YaHei" charset="0"/>
              </a:rPr>
              <a:t>services, </a:t>
            </a:r>
            <a:r>
              <a:rPr lang="en-US" i="1" dirty="0">
                <a:solidFill>
                  <a:srgbClr val="000000"/>
                </a:solidFill>
                <a:latin typeface="Arial" charset="0"/>
                <a:ea typeface="Microsoft YaHei" charset="0"/>
                <a:cs typeface="Microsoft YaHei" charset="0"/>
              </a:rPr>
              <a:t>and activities accessible, including employment opportunities</a:t>
            </a:r>
            <a:r>
              <a:rPr lang="en-US" b="1" i="1" dirty="0">
                <a:solidFill>
                  <a:srgbClr val="000000"/>
                </a:solidFill>
                <a:latin typeface="Arial" charset="0"/>
                <a:ea typeface="Microsoft YaHei" charset="0"/>
                <a:cs typeface="Microsoft YaHei" charset="0"/>
              </a:rPr>
              <a:t> </a:t>
            </a:r>
            <a:endParaRPr lang="en-US" dirty="0">
              <a:solidFill>
                <a:srgbClr val="000000"/>
              </a:solidFill>
              <a:latin typeface="Arial" charset="0"/>
              <a:ea typeface="Microsoft YaHei" charset="0"/>
              <a:cs typeface="Microsoft YaHei" charset="0"/>
            </a:endParaRP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200" dirty="0">
              <a:solidFill>
                <a:srgbClr val="000000"/>
              </a:solidFill>
              <a:latin typeface="Arial" charset="0"/>
              <a:ea typeface="Microsoft YaHei" charset="0"/>
              <a:cs typeface="Microsoft YaHei" charset="0"/>
            </a:endParaRPr>
          </a:p>
          <a:p>
            <a:pPr marL="0" indent="0">
              <a:buFont typeface="Arial"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200" dirty="0">
              <a:solidFill>
                <a:srgbClr val="000000"/>
              </a:solidFill>
              <a:latin typeface="Arial" charset="0"/>
              <a:ea typeface="Microsoft YaHei" charset="0"/>
              <a:cs typeface="Microsoft YaHei" charset="0"/>
            </a:endParaRPr>
          </a:p>
        </p:txBody>
      </p:sp>
      <p:sp>
        <p:nvSpPr>
          <p:cNvPr id="20482" name="TextBox 2"/>
          <p:cNvSpPr txBox="1">
            <a:spLocks noChangeArrowheads="1"/>
          </p:cNvSpPr>
          <p:nvPr/>
        </p:nvSpPr>
        <p:spPr bwMode="auto">
          <a:xfrm>
            <a:off x="406407" y="508006"/>
            <a:ext cx="11549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4000" b="1" dirty="0">
                <a:solidFill>
                  <a:srgbClr val="FFFFFF"/>
                </a:solidFill>
                <a:latin typeface="Arial"/>
                <a:cs typeface="Arial"/>
              </a:rPr>
              <a:t>ADA AND REHABILITATION ACT OF 1973</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a:xfrm>
            <a:off x="439743" y="1617673"/>
            <a:ext cx="11498263" cy="5240337"/>
          </a:xfrm>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oAutofit/>
          </a:bodyPr>
          <a:lstStyle>
            <a:lvl1pPr marL="215900" indent="-2159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indent="0">
              <a:lnSpc>
                <a:spcPct val="100000"/>
              </a:lnSpc>
              <a:buFont typeface="Arial" charset="0"/>
              <a:buNone/>
              <a:defRPr/>
            </a:pPr>
            <a:r>
              <a:rPr lang="en-US" sz="2000" b="1" dirty="0" smtClean="0">
                <a:solidFill>
                  <a:srgbClr val="FF0000"/>
                </a:solidFill>
              </a:rPr>
              <a:t>The impact of people with disabilities</a:t>
            </a:r>
          </a:p>
          <a:p>
            <a:pPr>
              <a:lnSpc>
                <a:spcPct val="100000"/>
              </a:lnSpc>
              <a:defRPr/>
            </a:pPr>
            <a:r>
              <a:rPr lang="en-US" sz="2000" dirty="0" smtClean="0">
                <a:solidFill>
                  <a:schemeClr val="tx1"/>
                </a:solidFill>
              </a:rPr>
              <a:t>Despite good practices by </a:t>
            </a:r>
            <a:r>
              <a:rPr lang="en-US" sz="2000" dirty="0">
                <a:solidFill>
                  <a:schemeClr val="tx1"/>
                </a:solidFill>
              </a:rPr>
              <a:t>many arts and cultural </a:t>
            </a:r>
            <a:r>
              <a:rPr lang="en-US" sz="2000" dirty="0" smtClean="0">
                <a:solidFill>
                  <a:schemeClr val="tx1"/>
                </a:solidFill>
              </a:rPr>
              <a:t>organizations, accessibility is the main environmental barrier to preventing people with disabilities from participating in arts and cultural events</a:t>
            </a:r>
          </a:p>
          <a:p>
            <a:pPr>
              <a:defRPr/>
            </a:pPr>
            <a:r>
              <a:rPr lang="en-US" sz="2000" dirty="0" smtClean="0"/>
              <a:t>Focus group have found 2 recurring themes contributing to these barriers: </a:t>
            </a:r>
          </a:p>
          <a:p>
            <a:pPr lvl="1">
              <a:defRPr/>
            </a:pPr>
            <a:r>
              <a:rPr lang="en-US" sz="2000" dirty="0" smtClean="0"/>
              <a:t>the </a:t>
            </a:r>
            <a:r>
              <a:rPr lang="en-US" sz="2000" dirty="0"/>
              <a:t>lack of awareness of accessibility and disability-related </a:t>
            </a:r>
            <a:r>
              <a:rPr lang="en-US" sz="2000" dirty="0" smtClean="0"/>
              <a:t>issues</a:t>
            </a:r>
          </a:p>
          <a:p>
            <a:pPr lvl="1">
              <a:defRPr/>
            </a:pPr>
            <a:r>
              <a:rPr lang="en-US" sz="2000" dirty="0" smtClean="0"/>
              <a:t>the </a:t>
            </a:r>
            <a:r>
              <a:rPr lang="en-US" sz="2000" dirty="0"/>
              <a:t>need for inclusive </a:t>
            </a:r>
            <a:r>
              <a:rPr lang="en-US" sz="2000" dirty="0" smtClean="0"/>
              <a:t>and accessible policies</a:t>
            </a:r>
          </a:p>
          <a:p>
            <a:pPr marL="50800" lvl="1" indent="0">
              <a:buFont typeface="Arial" charset="0"/>
              <a:buNone/>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FF0000"/>
              </a:solidFill>
            </a:endParaRPr>
          </a:p>
          <a:p>
            <a:pPr marL="50800" lvl="1" indent="0">
              <a:buFont typeface="Arial" charset="0"/>
              <a:buNone/>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smtClean="0">
                <a:solidFill>
                  <a:srgbClr val="FF0000"/>
                </a:solidFill>
              </a:rPr>
              <a:t>People with disabilities are often disconnected from managers of cultural organizations and city leaders: </a:t>
            </a:r>
            <a:r>
              <a:rPr lang="en-US" sz="2000" dirty="0" smtClean="0"/>
              <a:t>How this could be improved:</a:t>
            </a:r>
            <a:endParaRPr lang="en-US" sz="2000" dirty="0"/>
          </a:p>
          <a:p>
            <a:pPr lvl="1">
              <a:defRPr/>
            </a:pPr>
            <a:r>
              <a:rPr lang="en-US" sz="2000" dirty="0"/>
              <a:t>Raise awareness about disabilities and </a:t>
            </a:r>
            <a:r>
              <a:rPr lang="en-US" sz="2000" dirty="0" smtClean="0"/>
              <a:t>accessibility</a:t>
            </a:r>
            <a:endParaRPr lang="en-US" sz="2000" dirty="0"/>
          </a:p>
          <a:p>
            <a:pPr lvl="1">
              <a:defRPr/>
            </a:pPr>
            <a:r>
              <a:rPr lang="en-US" sz="2000" dirty="0" smtClean="0"/>
              <a:t>Implementing </a:t>
            </a:r>
            <a:r>
              <a:rPr lang="en-US" sz="2000" dirty="0"/>
              <a:t>inclusive </a:t>
            </a:r>
            <a:r>
              <a:rPr lang="en-US" sz="2000" dirty="0" smtClean="0"/>
              <a:t>policies  </a:t>
            </a:r>
            <a:r>
              <a:rPr lang="en-US" dirty="0" smtClean="0"/>
              <a:t>													</a:t>
            </a:r>
          </a:p>
          <a:p>
            <a:pPr marL="457200" lvl="1" indent="0">
              <a:buNone/>
              <a:defRPr/>
            </a:pPr>
            <a:r>
              <a:rPr lang="en-US" dirty="0"/>
              <a:t>	</a:t>
            </a:r>
            <a:r>
              <a:rPr lang="en-US" dirty="0" smtClean="0"/>
              <a:t>																			</a:t>
            </a:r>
            <a:r>
              <a:rPr lang="en-US" sz="1400" dirty="0" smtClean="0"/>
              <a:t>(Michigan, 2014)</a:t>
            </a:r>
            <a:endParaRPr lang="en-US" sz="1400" dirty="0"/>
          </a:p>
          <a:p>
            <a:pPr marL="0" indent="0">
              <a:buFont typeface="Arial" charset="0"/>
              <a:buNone/>
              <a:defRPr/>
            </a:pPr>
            <a:endParaRPr lang="en-US" sz="2400" i="1" dirty="0"/>
          </a:p>
        </p:txBody>
      </p:sp>
      <p:sp>
        <p:nvSpPr>
          <p:cNvPr id="21506" name="Title 2"/>
          <p:cNvSpPr>
            <a:spLocks noGrp="1"/>
          </p:cNvSpPr>
          <p:nvPr>
            <p:ph type="title"/>
          </p:nvPr>
        </p:nvSpPr>
        <p:spPr>
          <a:xfrm>
            <a:off x="397936" y="195795"/>
            <a:ext cx="11573935" cy="1325563"/>
          </a:xfrm>
        </p:spPr>
        <p:txBody>
          <a:bodyPr/>
          <a:lstStyle/>
          <a:p>
            <a:pPr algn="ctr"/>
            <a:r>
              <a:rPr lang="en-US" sz="2800" dirty="0" smtClean="0">
                <a:solidFill>
                  <a:srgbClr val="FFFFFF"/>
                </a:solidFill>
                <a:latin typeface="Arial Black" charset="0"/>
                <a:ea typeface="MS PGothic" charset="0"/>
                <a:cs typeface="Arial Black" charset="0"/>
              </a:rPr>
              <a:t/>
            </a:r>
            <a:br>
              <a:rPr lang="en-US" sz="2800" dirty="0" smtClean="0">
                <a:solidFill>
                  <a:srgbClr val="FFFFFF"/>
                </a:solidFill>
                <a:latin typeface="Arial Black" charset="0"/>
                <a:ea typeface="MS PGothic" charset="0"/>
                <a:cs typeface="Arial Black" charset="0"/>
              </a:rPr>
            </a:br>
            <a:r>
              <a:rPr lang="en-US" sz="2800" dirty="0" smtClean="0">
                <a:solidFill>
                  <a:srgbClr val="FFFFFF"/>
                </a:solidFill>
                <a:latin typeface="Arial Black" charset="0"/>
                <a:ea typeface="MS PGothic" charset="0"/>
                <a:cs typeface="Arial Black" charset="0"/>
              </a:rPr>
              <a:t>Recent Research Findings:  What Stakeholders Are Saying About Barriers to Participation at Cultural Venues</a:t>
            </a:r>
            <a:r>
              <a:rPr lang="en-US" sz="2800" dirty="0">
                <a:solidFill>
                  <a:srgbClr val="FFFFFF"/>
                </a:solidFill>
                <a:latin typeface="Arial Black" charset="0"/>
                <a:ea typeface="MS PGothic" charset="0"/>
                <a:cs typeface="Arial Black" charset="0"/>
              </a:rPr>
              <a:t/>
            </a:r>
            <a:br>
              <a:rPr lang="en-US" sz="2800" dirty="0">
                <a:solidFill>
                  <a:srgbClr val="FFFFFF"/>
                </a:solidFill>
                <a:latin typeface="Arial Black" charset="0"/>
                <a:ea typeface="MS PGothic" charset="0"/>
                <a:cs typeface="Arial Black" charset="0"/>
              </a:rPr>
            </a:br>
            <a:endParaRPr lang="en-US" sz="2800" dirty="0">
              <a:latin typeface="Arial Black" charset="0"/>
              <a:ea typeface="MS PGothic" charset="0"/>
              <a:cs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4996</TotalTime>
  <Words>2699</Words>
  <Application>Microsoft Macintosh PowerPoint</Application>
  <PresentationFormat>Custom</PresentationFormat>
  <Paragraphs>457</Paragraphs>
  <Slides>64</Slides>
  <Notes>34</Notes>
  <HiddenSlides>0</HiddenSlides>
  <MMClips>4</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Elements of Outreach:  Strategic Marketing to the  Disability Community </vt:lpstr>
      <vt:lpstr>PowerPoint Presentation</vt:lpstr>
      <vt:lpstr> The Elements of Outreach:  Strategic Marketing to the Disability Community  </vt:lpstr>
      <vt:lpstr>VALUE OF ARTS AND CULTURAL PARTICIPATION </vt:lpstr>
      <vt:lpstr>PowerPoint Presentation</vt:lpstr>
      <vt:lpstr>How Do We Define “Outreach”?</vt:lpstr>
      <vt:lpstr>PowerPoint Presentation</vt:lpstr>
      <vt:lpstr>PowerPoint Presentation</vt:lpstr>
      <vt:lpstr> Recent Research Findings:  What Stakeholders Are Saying About Barriers to Participation at Cultural Venues </vt:lpstr>
      <vt:lpstr> A Case Example on Non-Compliance:  How the National Museum Was Directed to Improve Access for People with Disabilities</vt:lpstr>
      <vt:lpstr>Key Aims of Our Work</vt:lpstr>
      <vt:lpstr>PowerPoint Presentation</vt:lpstr>
      <vt:lpstr>The Challenges and Opportunities to Diversify Cultural Spaces  </vt:lpstr>
      <vt:lpstr> The Value of Engaging People With Disabilities</vt:lpstr>
      <vt:lpstr>PowerPoint Presentation</vt:lpstr>
      <vt:lpstr> Ten Outreach Strategies Being Used to  Improve Participation of PWDs in Cultural Institutions</vt:lpstr>
      <vt:lpstr>PowerPoint Presentation</vt:lpstr>
      <vt:lpstr>PowerPoint Presentation</vt:lpstr>
      <vt:lpstr>How to Begin: Simple Steps to Outreaching to Multicultural Communities</vt:lpstr>
      <vt:lpstr>PowerPoint Presentation</vt:lpstr>
      <vt:lpstr>DEVELOPING AN ACTION-ORIENTED OUTREACH MODEL</vt:lpstr>
      <vt:lpstr>Disability by Race &amp; Ethnicity in the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Foreign Born Populations in IL by Ability to Speak English</vt:lpstr>
      <vt:lpstr>Language Access Efforts</vt:lpstr>
      <vt:lpstr>PowerPoint Presentation</vt:lpstr>
      <vt:lpstr>Raising Awareness Through Media and Cultural 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Outreach Strategy #10 Offer Consultation and Educational Workshops with People with Disabilities as Co-Presenters  </vt:lpstr>
      <vt:lpstr>Spotlight on a Partnership: A Case 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jae jin pak</dc:creator>
  <cp:lastModifiedBy>Lucas</cp:lastModifiedBy>
  <cp:revision>300</cp:revision>
  <cp:lastPrinted>2014-08-06T04:52:24Z</cp:lastPrinted>
  <dcterms:created xsi:type="dcterms:W3CDTF">2014-07-31T15:12:50Z</dcterms:created>
  <dcterms:modified xsi:type="dcterms:W3CDTF">2015-03-13T20:29:38Z</dcterms:modified>
</cp:coreProperties>
</file>