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6" r:id="rId2"/>
    <p:sldId id="265" r:id="rId3"/>
    <p:sldId id="266" r:id="rId4"/>
    <p:sldId id="269" r:id="rId5"/>
    <p:sldId id="268" r:id="rId6"/>
    <p:sldId id="267" r:id="rId7"/>
    <p:sldId id="270" r:id="rId8"/>
    <p:sldId id="271" r:id="rId9"/>
    <p:sldId id="272" r:id="rId10"/>
    <p:sldId id="273" r:id="rId11"/>
    <p:sldId id="274" r:id="rId12"/>
    <p:sldId id="278" r:id="rId13"/>
    <p:sldId id="276" r:id="rId14"/>
    <p:sldId id="282" r:id="rId15"/>
    <p:sldId id="281" r:id="rId16"/>
    <p:sldId id="283" r:id="rId17"/>
    <p:sldId id="275" r:id="rId18"/>
    <p:sldId id="279" r:id="rId19"/>
    <p:sldId id="288" r:id="rId20"/>
    <p:sldId id="284" r:id="rId21"/>
    <p:sldId id="285" r:id="rId22"/>
    <p:sldId id="289" r:id="rId23"/>
    <p:sldId id="286" r:id="rId24"/>
    <p:sldId id="293" r:id="rId25"/>
    <p:sldId id="290" r:id="rId26"/>
    <p:sldId id="292" r:id="rId2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4" autoAdjust="0"/>
  </p:normalViewPr>
  <p:slideViewPr>
    <p:cSldViewPr>
      <p:cViewPr varScale="1">
        <p:scale>
          <a:sx n="69" d="100"/>
          <a:sy n="69" d="100"/>
        </p:scale>
        <p:origin x="-540" y="-102"/>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91B6CD45-0EC0-4134-AB88-4F31FCF6882D}" type="datetimeFigureOut">
              <a:rPr lang="en-US" smtClean="0"/>
              <a:pPr/>
              <a:t>5/27/2014</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C67CDE6E-197A-4B9B-A8D7-A258A32E37A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55E51A17-2BDA-4E3B-9894-BD8C62AE61F3}" type="datetimeFigureOut">
              <a:rPr lang="en-US" smtClean="0"/>
              <a:pPr/>
              <a:t>5/27/2014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B9C49722-BA6F-4F52-BB0B-F97E315E535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C49722-BA6F-4F52-BB0B-F97E315E5352}"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Marlee</a:t>
            </a:r>
            <a:r>
              <a:rPr lang="en-US" dirty="0" smtClean="0"/>
              <a:t> </a:t>
            </a:r>
            <a:r>
              <a:rPr lang="en-US" dirty="0" err="1" smtClean="0"/>
              <a:t>Matlin</a:t>
            </a:r>
            <a:r>
              <a:rPr lang="en-US" dirty="0" smtClean="0"/>
              <a:t> – well known, first to win academy</a:t>
            </a:r>
            <a:r>
              <a:rPr lang="en-US" baseline="0" dirty="0" smtClean="0"/>
              <a:t> award </a:t>
            </a:r>
          </a:p>
          <a:p>
            <a:r>
              <a:rPr lang="en-US" baseline="0" dirty="0" smtClean="0"/>
              <a:t>John </a:t>
            </a:r>
            <a:r>
              <a:rPr lang="en-US" baseline="0" dirty="0" err="1" smtClean="0"/>
              <a:t>McGinty</a:t>
            </a:r>
            <a:r>
              <a:rPr lang="en-US" baseline="0" dirty="0" smtClean="0"/>
              <a:t> – at Tribes – ask – how many people saw Tribes? </a:t>
            </a:r>
          </a:p>
          <a:p>
            <a:r>
              <a:rPr lang="en-US" baseline="0" dirty="0" smtClean="0"/>
              <a:t>Derrick Coleman, deaf football player on Seattle Seahawks, great role model </a:t>
            </a:r>
            <a:endParaRPr lang="en-US" dirty="0"/>
          </a:p>
        </p:txBody>
      </p:sp>
      <p:sp>
        <p:nvSpPr>
          <p:cNvPr id="4" name="Slide Number Placeholder 3"/>
          <p:cNvSpPr>
            <a:spLocks noGrp="1"/>
          </p:cNvSpPr>
          <p:nvPr>
            <p:ph type="sldNum" sz="quarter" idx="10"/>
          </p:nvPr>
        </p:nvSpPr>
        <p:spPr/>
        <p:txBody>
          <a:bodyPr/>
          <a:lstStyle/>
          <a:p>
            <a:fld id="{B9C49722-BA6F-4F52-BB0B-F97E315E535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C49722-BA6F-4F52-BB0B-F97E315E5352}" type="slidenum">
              <a:rPr lang="en-US" smtClean="0"/>
              <a:pPr/>
              <a:t>19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C49722-BA6F-4F52-BB0B-F97E315E5352}" type="slidenum">
              <a:rPr lang="en-US" smtClean="0"/>
              <a:pPr/>
              <a:t>22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C49722-BA6F-4F52-BB0B-F97E315E5352}" type="slidenum">
              <a:rPr lang="en-US" smtClean="0"/>
              <a:pPr/>
              <a:t>25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C49722-BA6F-4F52-BB0B-F97E315E5352}"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72CEDF6-D7D9-4FE7-890A-7CF720060201}" type="datetimeFigureOut">
              <a:rPr lang="en-US" smtClean="0"/>
              <a:pPr/>
              <a:t>5/27/2014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67B90E-0E2E-409E-BCA4-E6393FF6FBD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813319" y="6356350"/>
            <a:ext cx="1126557" cy="365125"/>
          </a:xfrm>
        </p:spPr>
        <p:txBody>
          <a:bodyPr/>
          <a:lstStyle/>
          <a:p>
            <a:fld id="{472CEDF6-D7D9-4FE7-890A-7CF720060201}" type="datetimeFigureOut">
              <a:rPr lang="en-US" smtClean="0"/>
              <a:pPr/>
              <a:t>5/27/2014</a:t>
            </a:fld>
            <a:endParaRPr lang="en-US"/>
          </a:p>
        </p:txBody>
      </p:sp>
      <p:sp>
        <p:nvSpPr>
          <p:cNvPr id="6" name="Footer Placeholder 5"/>
          <p:cNvSpPr>
            <a:spLocks noGrp="1"/>
          </p:cNvSpPr>
          <p:nvPr>
            <p:ph type="ftr" sz="quarter" idx="11"/>
          </p:nvPr>
        </p:nvSpPr>
        <p:spPr>
          <a:xfrm>
            <a:off x="3124199" y="6356350"/>
            <a:ext cx="4292133" cy="365125"/>
          </a:xfrm>
        </p:spPr>
        <p:txBody>
          <a:bodyPr/>
          <a:lstStyle/>
          <a:p>
            <a:endParaRPr lang="en-US"/>
          </a:p>
        </p:txBody>
      </p:sp>
      <p:sp>
        <p:nvSpPr>
          <p:cNvPr id="7" name="Slide Number Placeholder 6"/>
          <p:cNvSpPr>
            <a:spLocks noGrp="1"/>
          </p:cNvSpPr>
          <p:nvPr>
            <p:ph type="sldNum" sz="quarter" idx="12"/>
          </p:nvPr>
        </p:nvSpPr>
        <p:spPr>
          <a:xfrm>
            <a:off x="7596644" y="6356350"/>
            <a:ext cx="1090156" cy="365125"/>
          </a:xfrm>
        </p:spPr>
        <p:txBody>
          <a:bodyPr/>
          <a:lstStyle/>
          <a:p>
            <a:fld id="{A967B90E-0E2E-409E-BCA4-E6393FF6FB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792288" y="6356350"/>
            <a:ext cx="1045673" cy="365125"/>
          </a:xfrm>
        </p:spPr>
        <p:txBody>
          <a:bodyPr/>
          <a:lstStyle/>
          <a:p>
            <a:fld id="{472CEDF6-D7D9-4FE7-890A-7CF720060201}" type="datetimeFigureOut">
              <a:rPr lang="en-US" smtClean="0"/>
              <a:pPr/>
              <a:t>5/27/2014</a:t>
            </a:fld>
            <a:endParaRPr lang="en-US"/>
          </a:p>
        </p:txBody>
      </p:sp>
      <p:sp>
        <p:nvSpPr>
          <p:cNvPr id="6" name="Footer Placeholder 5"/>
          <p:cNvSpPr>
            <a:spLocks noGrp="1"/>
          </p:cNvSpPr>
          <p:nvPr>
            <p:ph type="ftr" sz="quarter" idx="11"/>
          </p:nvPr>
        </p:nvSpPr>
        <p:spPr>
          <a:xfrm>
            <a:off x="3124200" y="6356350"/>
            <a:ext cx="4154488" cy="365125"/>
          </a:xfrm>
        </p:spPr>
        <p:txBody>
          <a:bodyPr/>
          <a:lstStyle/>
          <a:p>
            <a:endParaRPr lang="en-US"/>
          </a:p>
        </p:txBody>
      </p:sp>
      <p:sp>
        <p:nvSpPr>
          <p:cNvPr id="7" name="Slide Number Placeholder 6"/>
          <p:cNvSpPr>
            <a:spLocks noGrp="1"/>
          </p:cNvSpPr>
          <p:nvPr>
            <p:ph type="sldNum" sz="quarter" idx="12"/>
          </p:nvPr>
        </p:nvSpPr>
        <p:spPr>
          <a:xfrm>
            <a:off x="7620162" y="6356350"/>
            <a:ext cx="1066637" cy="365125"/>
          </a:xfrm>
        </p:spPr>
        <p:txBody>
          <a:bodyPr/>
          <a:lstStyle/>
          <a:p>
            <a:fld id="{A967B90E-0E2E-409E-BCA4-E6393FF6FBD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769093" y="6356350"/>
            <a:ext cx="1153508" cy="365125"/>
          </a:xfrm>
        </p:spPr>
        <p:txBody>
          <a:bodyPr/>
          <a:lstStyle/>
          <a:p>
            <a:fld id="{472CEDF6-D7D9-4FE7-890A-7CF720060201}" type="datetimeFigureOut">
              <a:rPr lang="en-US" smtClean="0"/>
              <a:pPr/>
              <a:t>5/27/2014</a:t>
            </a:fld>
            <a:endParaRPr lang="en-US"/>
          </a:p>
        </p:txBody>
      </p:sp>
      <p:sp>
        <p:nvSpPr>
          <p:cNvPr id="4" name="Footer Placeholder 3"/>
          <p:cNvSpPr>
            <a:spLocks noGrp="1"/>
          </p:cNvSpPr>
          <p:nvPr>
            <p:ph type="ftr" sz="quarter" idx="11"/>
          </p:nvPr>
        </p:nvSpPr>
        <p:spPr>
          <a:xfrm>
            <a:off x="3124200" y="6356350"/>
            <a:ext cx="4191000" cy="365125"/>
          </a:xfrm>
        </p:spPr>
        <p:txBody>
          <a:bodyPr/>
          <a:lstStyle/>
          <a:p>
            <a:endParaRPr lang="en-US"/>
          </a:p>
        </p:txBody>
      </p:sp>
      <p:sp>
        <p:nvSpPr>
          <p:cNvPr id="5" name="Slide Number Placeholder 4"/>
          <p:cNvSpPr>
            <a:spLocks noGrp="1"/>
          </p:cNvSpPr>
          <p:nvPr>
            <p:ph type="sldNum" sz="quarter" idx="12"/>
          </p:nvPr>
        </p:nvSpPr>
        <p:spPr>
          <a:xfrm>
            <a:off x="7567448" y="6356350"/>
            <a:ext cx="1119352" cy="365125"/>
          </a:xfrm>
        </p:spPr>
        <p:txBody>
          <a:bodyPr/>
          <a:lstStyle/>
          <a:p>
            <a:fld id="{A967B90E-0E2E-409E-BCA4-E6393FF6FBD2}"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72CEDF6-D7D9-4FE7-890A-7CF720060201}" type="datetimeFigureOut">
              <a:rPr lang="en-US" smtClean="0"/>
              <a:pPr/>
              <a:t>5/27/2014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67B90E-0E2E-409E-BCA4-E6393FF6FBD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1862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282229" y="6356350"/>
            <a:ext cx="1089372" cy="365125"/>
          </a:xfrm>
        </p:spPr>
        <p:txBody>
          <a:bodyPr/>
          <a:lstStyle/>
          <a:p>
            <a:fld id="{472CEDF6-D7D9-4FE7-890A-7CF720060201}" type="datetimeFigureOut">
              <a:rPr lang="en-US" smtClean="0"/>
              <a:pPr/>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67B90E-0E2E-409E-BCA4-E6393FF6FBD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669850" y="1600200"/>
            <a:ext cx="7016949"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669851" y="6356350"/>
            <a:ext cx="1183790" cy="365125"/>
          </a:xfrm>
        </p:spPr>
        <p:txBody>
          <a:bodyPr/>
          <a:lstStyle/>
          <a:p>
            <a:fld id="{472CEDF6-D7D9-4FE7-890A-7CF720060201}" type="datetimeFigureOut">
              <a:rPr lang="en-US" smtClean="0"/>
              <a:pPr/>
              <a:t>5/27/2014</a:t>
            </a:fld>
            <a:endParaRPr lang="en-US"/>
          </a:p>
        </p:txBody>
      </p:sp>
      <p:sp>
        <p:nvSpPr>
          <p:cNvPr id="5" name="Footer Placeholder 4"/>
          <p:cNvSpPr>
            <a:spLocks noGrp="1"/>
          </p:cNvSpPr>
          <p:nvPr>
            <p:ph type="ftr" sz="quarter" idx="11"/>
          </p:nvPr>
        </p:nvSpPr>
        <p:spPr>
          <a:xfrm>
            <a:off x="3124200" y="6356350"/>
            <a:ext cx="4151018" cy="365125"/>
          </a:xfrm>
        </p:spPr>
        <p:txBody>
          <a:bodyPr/>
          <a:lstStyle/>
          <a:p>
            <a:endParaRPr lang="en-US"/>
          </a:p>
        </p:txBody>
      </p:sp>
      <p:sp>
        <p:nvSpPr>
          <p:cNvPr id="6" name="Slide Number Placeholder 5"/>
          <p:cNvSpPr>
            <a:spLocks noGrp="1"/>
          </p:cNvSpPr>
          <p:nvPr>
            <p:ph type="sldNum" sz="quarter" idx="12"/>
          </p:nvPr>
        </p:nvSpPr>
        <p:spPr>
          <a:xfrm>
            <a:off x="7573124" y="6356350"/>
            <a:ext cx="1113675" cy="365125"/>
          </a:xfrm>
        </p:spPr>
        <p:txBody>
          <a:bodyPr/>
          <a:lstStyle/>
          <a:p>
            <a:fld id="{A967B90E-0E2E-409E-BCA4-E6393FF6FBD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600974"/>
            <a:ext cx="7772400" cy="1718842"/>
          </a:xfrm>
          <a:prstGeom prst="rect">
            <a:avLst/>
          </a:prstGeo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1370102"/>
            <a:ext cx="7772400" cy="1230872"/>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2CEDF6-D7D9-4FE7-890A-7CF720060201}" type="datetimeFigureOut">
              <a:rPr lang="en-US" smtClean="0"/>
              <a:pPr/>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67B90E-0E2E-409E-BCA4-E6393FF6FBD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2861481" y="6356350"/>
            <a:ext cx="964280" cy="365125"/>
          </a:xfrm>
        </p:spPr>
        <p:txBody>
          <a:bodyPr/>
          <a:lstStyle/>
          <a:p>
            <a:fld id="{472CEDF6-D7D9-4FE7-890A-7CF720060201}" type="datetimeFigureOut">
              <a:rPr lang="en-US" smtClean="0"/>
              <a:pPr/>
              <a:t>5/27/2014</a:t>
            </a:fld>
            <a:endParaRPr lang="en-US"/>
          </a:p>
        </p:txBody>
      </p:sp>
      <p:sp>
        <p:nvSpPr>
          <p:cNvPr id="4" name="Footer Placeholder 3"/>
          <p:cNvSpPr>
            <a:spLocks noGrp="1"/>
          </p:cNvSpPr>
          <p:nvPr>
            <p:ph type="ftr" sz="quarter" idx="11"/>
          </p:nvPr>
        </p:nvSpPr>
        <p:spPr>
          <a:xfrm>
            <a:off x="3990393" y="6356350"/>
            <a:ext cx="3394579" cy="365125"/>
          </a:xfrm>
        </p:spPr>
        <p:txBody>
          <a:bodyPr/>
          <a:lstStyle/>
          <a:p>
            <a:endParaRPr lang="en-US"/>
          </a:p>
        </p:txBody>
      </p:sp>
      <p:sp>
        <p:nvSpPr>
          <p:cNvPr id="5" name="Slide Number Placeholder 4"/>
          <p:cNvSpPr>
            <a:spLocks noGrp="1"/>
          </p:cNvSpPr>
          <p:nvPr>
            <p:ph type="sldNum" sz="quarter" idx="12"/>
          </p:nvPr>
        </p:nvSpPr>
        <p:spPr>
          <a:xfrm>
            <a:off x="7596644" y="6356350"/>
            <a:ext cx="1090156" cy="365125"/>
          </a:xfrm>
        </p:spPr>
        <p:txBody>
          <a:bodyPr/>
          <a:lstStyle/>
          <a:p>
            <a:fld id="{A967B90E-0E2E-409E-BCA4-E6393FF6FBD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301385" y="1600200"/>
            <a:ext cx="3480815"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3382" y="1600200"/>
            <a:ext cx="3473417"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677690" y="6356350"/>
            <a:ext cx="964279" cy="365125"/>
          </a:xfrm>
        </p:spPr>
        <p:txBody>
          <a:bodyPr/>
          <a:lstStyle/>
          <a:p>
            <a:fld id="{472CEDF6-D7D9-4FE7-890A-7CF720060201}" type="datetimeFigureOut">
              <a:rPr lang="en-US" smtClean="0"/>
              <a:pPr/>
              <a:t>5/27/2014</a:t>
            </a:fld>
            <a:endParaRPr lang="en-US"/>
          </a:p>
        </p:txBody>
      </p:sp>
      <p:sp>
        <p:nvSpPr>
          <p:cNvPr id="6" name="Footer Placeholder 5"/>
          <p:cNvSpPr>
            <a:spLocks noGrp="1"/>
          </p:cNvSpPr>
          <p:nvPr>
            <p:ph type="ftr" sz="quarter" idx="11"/>
          </p:nvPr>
        </p:nvSpPr>
        <p:spPr>
          <a:xfrm>
            <a:off x="2900679" y="6356350"/>
            <a:ext cx="4272623" cy="365125"/>
          </a:xfrm>
        </p:spPr>
        <p:txBody>
          <a:bodyPr/>
          <a:lstStyle/>
          <a:p>
            <a:endParaRPr lang="en-US"/>
          </a:p>
        </p:txBody>
      </p:sp>
      <p:sp>
        <p:nvSpPr>
          <p:cNvPr id="7" name="Slide Number Placeholder 6"/>
          <p:cNvSpPr>
            <a:spLocks noGrp="1"/>
          </p:cNvSpPr>
          <p:nvPr>
            <p:ph type="sldNum" sz="quarter" idx="12"/>
          </p:nvPr>
        </p:nvSpPr>
        <p:spPr>
          <a:xfrm>
            <a:off x="7612324" y="6356350"/>
            <a:ext cx="1074476" cy="365125"/>
          </a:xfrm>
        </p:spPr>
        <p:txBody>
          <a:bodyPr/>
          <a:lstStyle/>
          <a:p>
            <a:fld id="{A967B90E-0E2E-409E-BCA4-E6393FF6FBD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259181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259181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2CEDF6-D7D9-4FE7-890A-7CF720060201}" type="datetimeFigureOut">
              <a:rPr lang="en-US" smtClean="0"/>
              <a:pPr/>
              <a:t>5/27/2014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67B90E-0E2E-409E-BCA4-E6393FF6FB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2CEDF6-D7D9-4FE7-890A-7CF720060201}" type="datetimeFigureOut">
              <a:rPr lang="en-US" smtClean="0"/>
              <a:pPr/>
              <a:t>5/27/2014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67B90E-0E2E-409E-BCA4-E6393FF6FBD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CEDF6-D7D9-4FE7-890A-7CF720060201}" type="datetimeFigureOut">
              <a:rPr lang="en-US" smtClean="0"/>
              <a:pPr/>
              <a:t>5/27/2014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67B90E-0E2E-409E-BCA4-E6393FF6FBD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alphaModFix amt="90000"/>
            <a:lum/>
          </a:blip>
          <a:srcRect/>
          <a:tile tx="0" ty="0" sx="100000" sy="100000" flip="none" algn="tl"/>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297909" y="6356350"/>
            <a:ext cx="142682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CEDF6-D7D9-4FE7-890A-7CF720060201}" type="datetimeFigureOut">
              <a:rPr lang="en-US" smtClean="0"/>
              <a:pPr/>
              <a:t>5/27/2014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67B90E-0E2E-409E-BCA4-E6393FF6FBD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hyperlink" Target="http://www.ada.gov/anprm2010/movie_captions_anprm_2010.htm"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hyperlink" Target="http://www.ada.gov/effective-comm.htm"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hyperlink" Target="http://whitney.org/Education/Access/Vlogs" TargetMode="Externa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hyperlink" Target="http://americanart.si.edu/education/asl/" TargetMode="Externa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90000"/>
            <a:lum/>
          </a:blip>
          <a:srcRect/>
          <a:tile tx="0" ty="0" sx="100000" sy="100000" flip="none" algn="tl"/>
        </a:blipFill>
        <a:effectLst/>
      </p:bgPr>
    </p:bg>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2127250" y="1752600"/>
            <a:ext cx="7016750" cy="4373563"/>
          </a:xfrm>
          <a:prstGeom prst="rect">
            <a:avLst/>
          </a:prstGeom>
        </p:spPr>
        <p:txBody>
          <a:bodyPr/>
          <a:lstStyle/>
          <a:p>
            <a:pPr>
              <a:buNone/>
            </a:pPr>
            <a:r>
              <a:rPr lang="en-US" dirty="0" smtClean="0"/>
              <a:t>Providing Services and Programming for Guests Who Are Deaf or Hard of Hearing </a:t>
            </a:r>
          </a:p>
          <a:p>
            <a:pPr>
              <a:buNone/>
            </a:pPr>
            <a:endParaRPr lang="en-US" dirty="0" smtClean="0"/>
          </a:p>
          <a:p>
            <a:pPr>
              <a:buNone/>
            </a:pPr>
            <a:r>
              <a:rPr lang="en-US" dirty="0" smtClean="0"/>
              <a:t>May 27, 2014</a:t>
            </a:r>
            <a:endParaRPr lang="en-US" dirty="0"/>
          </a:p>
        </p:txBody>
      </p:sp>
      <p:pic>
        <p:nvPicPr>
          <p:cNvPr id="4" name="Picture 3" descr="CCAC logo.png"/>
          <p:cNvPicPr>
            <a:picLocks noChangeAspect="1"/>
          </p:cNvPicPr>
          <p:nvPr/>
        </p:nvPicPr>
        <p:blipFill>
          <a:blip r:embed="rId4" cstate="print"/>
          <a:stretch>
            <a:fillRect/>
          </a:stretch>
        </p:blipFill>
        <p:spPr>
          <a:xfrm>
            <a:off x="4876800" y="228600"/>
            <a:ext cx="4267200" cy="1022849"/>
          </a:xfrm>
          <a:prstGeom prst="rect">
            <a:avLst/>
          </a:prstGeom>
        </p:spPr>
      </p:pic>
    </p:spTree>
    <p:extLst>
      <p:ext uri="{BB962C8B-B14F-4D97-AF65-F5344CB8AC3E}">
        <p14:creationId xmlns:p14="http://schemas.microsoft.com/office/powerpoint/2010/main" xmlns="" val="3703262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a:prstGeom prst="rect">
            <a:avLst/>
          </a:prstGeom>
        </p:spPr>
        <p:txBody>
          <a:bodyPr/>
          <a:lstStyle/>
          <a:p>
            <a:r>
              <a:rPr lang="en-US" dirty="0" smtClean="0"/>
              <a:t>More Communication Tips </a:t>
            </a:r>
            <a:endParaRPr lang="en-US" dirty="0"/>
          </a:p>
        </p:txBody>
      </p:sp>
      <p:sp>
        <p:nvSpPr>
          <p:cNvPr id="3" name="Content Placeholder 2"/>
          <p:cNvSpPr>
            <a:spLocks noGrp="1"/>
          </p:cNvSpPr>
          <p:nvPr>
            <p:ph idx="4294967295"/>
          </p:nvPr>
        </p:nvSpPr>
        <p:spPr>
          <a:xfrm>
            <a:off x="2127250" y="1295400"/>
            <a:ext cx="7016750" cy="4830763"/>
          </a:xfrm>
          <a:prstGeom prst="rect">
            <a:avLst/>
          </a:prstGeom>
        </p:spPr>
        <p:txBody>
          <a:bodyPr/>
          <a:lstStyle/>
          <a:p>
            <a:r>
              <a:rPr lang="en-US" dirty="0" smtClean="0"/>
              <a:t>Be aware of light</a:t>
            </a:r>
          </a:p>
          <a:p>
            <a:r>
              <a:rPr lang="en-US" dirty="0" smtClean="0"/>
              <a:t>Be aware of acoustics – background noise is hard to hear in, move to quieter space if possible</a:t>
            </a:r>
          </a:p>
          <a:p>
            <a:r>
              <a:rPr lang="en-US" dirty="0" smtClean="0"/>
              <a:t>Knowing the ABCs in ASL will come in handy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0"/>
            <a:ext cx="8382000" cy="1417638"/>
          </a:xfrm>
          <a:prstGeom prst="rect">
            <a:avLst/>
          </a:prstGeom>
        </p:spPr>
        <p:txBody>
          <a:bodyPr/>
          <a:lstStyle/>
          <a:p>
            <a:r>
              <a:rPr lang="en-US" dirty="0" smtClean="0"/>
              <a:t>Americans with Disabilities Act 101 </a:t>
            </a:r>
            <a:endParaRPr lang="en-US" dirty="0"/>
          </a:p>
        </p:txBody>
      </p:sp>
      <p:sp>
        <p:nvSpPr>
          <p:cNvPr id="3" name="Content Placeholder 2"/>
          <p:cNvSpPr>
            <a:spLocks noGrp="1"/>
          </p:cNvSpPr>
          <p:nvPr>
            <p:ph idx="4294967295"/>
          </p:nvPr>
        </p:nvSpPr>
        <p:spPr>
          <a:xfrm>
            <a:off x="2127250" y="838200"/>
            <a:ext cx="7016750" cy="4495801"/>
          </a:xfrm>
          <a:prstGeom prst="rect">
            <a:avLst/>
          </a:prstGeom>
        </p:spPr>
        <p:txBody>
          <a:bodyPr/>
          <a:lstStyle/>
          <a:p>
            <a:r>
              <a:rPr lang="en-US" sz="2300" dirty="0" smtClean="0"/>
              <a:t>Intent of the ADA </a:t>
            </a:r>
          </a:p>
          <a:p>
            <a:pPr lvl="1"/>
            <a:r>
              <a:rPr lang="en-US" sz="2300" dirty="0" smtClean="0"/>
              <a:t>Prevent discrimination</a:t>
            </a:r>
          </a:p>
          <a:p>
            <a:pPr lvl="1"/>
            <a:r>
              <a:rPr lang="en-US" sz="2300" dirty="0" smtClean="0"/>
              <a:t>Create equal opportunities</a:t>
            </a:r>
          </a:p>
          <a:p>
            <a:r>
              <a:rPr lang="en-US" sz="2300" dirty="0" smtClean="0"/>
              <a:t>ADA has 5 Titles </a:t>
            </a:r>
          </a:p>
          <a:p>
            <a:pPr lvl="1"/>
            <a:r>
              <a:rPr lang="en-US" sz="2300" dirty="0" smtClean="0"/>
              <a:t>Title II – applies to government entities and government funding </a:t>
            </a:r>
          </a:p>
          <a:p>
            <a:pPr lvl="1"/>
            <a:r>
              <a:rPr lang="en-US" sz="2300" dirty="0" smtClean="0"/>
              <a:t>Title III – applies to places of public accommodation </a:t>
            </a:r>
          </a:p>
          <a:p>
            <a:r>
              <a:rPr lang="en-US" sz="2300" dirty="0" smtClean="0"/>
              <a:t>Note: may have </a:t>
            </a:r>
            <a:r>
              <a:rPr lang="en-US" sz="2300" dirty="0" err="1" smtClean="0"/>
              <a:t>add’l</a:t>
            </a:r>
            <a:r>
              <a:rPr lang="en-US" sz="2300" dirty="0" smtClean="0"/>
              <a:t> obligation to provide access if you receive government funding, e.g. under Section 504 of Rehab Act </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229600" cy="1417638"/>
          </a:xfrm>
          <a:prstGeom prst="rect">
            <a:avLst/>
          </a:prstGeom>
        </p:spPr>
        <p:txBody>
          <a:bodyPr/>
          <a:lstStyle/>
          <a:p>
            <a:r>
              <a:rPr lang="en-US" dirty="0" smtClean="0"/>
              <a:t>Title III categories that apply to cultural institutions </a:t>
            </a:r>
            <a:endParaRPr lang="en-US" dirty="0"/>
          </a:p>
        </p:txBody>
      </p:sp>
      <p:sp>
        <p:nvSpPr>
          <p:cNvPr id="3" name="Content Placeholder 2"/>
          <p:cNvSpPr>
            <a:spLocks noGrp="1"/>
          </p:cNvSpPr>
          <p:nvPr>
            <p:ph idx="4294967295"/>
          </p:nvPr>
        </p:nvSpPr>
        <p:spPr>
          <a:xfrm>
            <a:off x="2127250" y="1447801"/>
            <a:ext cx="7016750" cy="3886200"/>
          </a:xfrm>
          <a:prstGeom prst="rect">
            <a:avLst/>
          </a:prstGeom>
        </p:spPr>
        <p:txBody>
          <a:bodyPr/>
          <a:lstStyle/>
          <a:p>
            <a:pPr lvl="1">
              <a:buFont typeface="Arial" pitchFamily="34" charset="0"/>
              <a:buChar char="•"/>
            </a:pPr>
            <a:r>
              <a:rPr lang="en-US" dirty="0" smtClean="0"/>
              <a:t>Places of exhibition or entertainment (motion picture houses, theaters, concert halls, stadiums)</a:t>
            </a:r>
          </a:p>
          <a:p>
            <a:pPr lvl="1">
              <a:buFont typeface="Arial" pitchFamily="34" charset="0"/>
              <a:buChar char="•"/>
            </a:pPr>
            <a:r>
              <a:rPr lang="en-US" dirty="0" smtClean="0"/>
              <a:t>Places of public gathering (auditoriums, convention centers, lecture halls)</a:t>
            </a:r>
          </a:p>
          <a:p>
            <a:pPr lvl="1">
              <a:buFont typeface="Arial" pitchFamily="34" charset="0"/>
              <a:buChar char="•"/>
            </a:pPr>
            <a:r>
              <a:rPr lang="en-US" dirty="0" smtClean="0"/>
              <a:t>Places of public display or collection (museums, libraries, galleries) </a:t>
            </a:r>
          </a:p>
          <a:p>
            <a:pPr lvl="1">
              <a:buFont typeface="Arial" pitchFamily="34" charset="0"/>
              <a:buChar char="•"/>
            </a:pPr>
            <a:r>
              <a:rPr lang="en-US" dirty="0" smtClean="0"/>
              <a:t>Places of education (schools)</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74638"/>
            <a:ext cx="8382000" cy="1143000"/>
          </a:xfrm>
          <a:prstGeom prst="rect">
            <a:avLst/>
          </a:prstGeom>
        </p:spPr>
        <p:txBody>
          <a:bodyPr/>
          <a:lstStyle/>
          <a:p>
            <a:r>
              <a:rPr lang="en-US" dirty="0" smtClean="0"/>
              <a:t>Obligation to provide Auxiliary Aids</a:t>
            </a:r>
            <a:endParaRPr lang="en-US" dirty="0"/>
          </a:p>
        </p:txBody>
      </p:sp>
      <p:sp>
        <p:nvSpPr>
          <p:cNvPr id="3" name="Content Placeholder 2"/>
          <p:cNvSpPr>
            <a:spLocks noGrp="1"/>
          </p:cNvSpPr>
          <p:nvPr>
            <p:ph idx="4294967295"/>
          </p:nvPr>
        </p:nvSpPr>
        <p:spPr>
          <a:xfrm>
            <a:off x="914400" y="1066799"/>
            <a:ext cx="7924800" cy="3810001"/>
          </a:xfrm>
          <a:prstGeom prst="rect">
            <a:avLst/>
          </a:prstGeom>
        </p:spPr>
        <p:txBody>
          <a:bodyPr/>
          <a:lstStyle/>
          <a:p>
            <a:pPr>
              <a:lnSpc>
                <a:spcPts val="3000"/>
              </a:lnSpc>
            </a:pPr>
            <a:r>
              <a:rPr lang="en-US" sz="2400" dirty="0" smtClean="0"/>
              <a:t>(a) General. A public accommodation shall take those steps that may be necessary to ensure that no individual with a disability is excluded, denied services, segregated or otherwise treated differently than other individuals because of the absence of auxiliary aids and services, unless the public accommodation can demonstrate that taking those steps would fundamentally alter the nature of the goods, services, facilities, privileges, advantages, or accommodations being offered or would result in an undue burden, i.e., significant difficulty or expense.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0"/>
            <a:ext cx="8382000" cy="1417638"/>
          </a:xfrm>
          <a:prstGeom prst="rect">
            <a:avLst/>
          </a:prstGeom>
        </p:spPr>
        <p:txBody>
          <a:bodyPr/>
          <a:lstStyle/>
          <a:p>
            <a:r>
              <a:rPr lang="en-US" dirty="0" smtClean="0"/>
              <a:t>What is Effective Communication? </a:t>
            </a:r>
            <a:endParaRPr lang="en-US" dirty="0"/>
          </a:p>
        </p:txBody>
      </p:sp>
      <p:sp>
        <p:nvSpPr>
          <p:cNvPr id="3" name="Content Placeholder 2"/>
          <p:cNvSpPr>
            <a:spLocks noGrp="1"/>
          </p:cNvSpPr>
          <p:nvPr>
            <p:ph idx="4294967295"/>
          </p:nvPr>
        </p:nvSpPr>
        <p:spPr>
          <a:xfrm>
            <a:off x="1219200" y="914400"/>
            <a:ext cx="7696200" cy="3810000"/>
          </a:xfrm>
          <a:prstGeom prst="rect">
            <a:avLst/>
          </a:prstGeom>
        </p:spPr>
        <p:txBody>
          <a:bodyPr/>
          <a:lstStyle/>
          <a:p>
            <a:pPr>
              <a:lnSpc>
                <a:spcPts val="3400"/>
              </a:lnSpc>
              <a:buFont typeface="Arial" pitchFamily="34" charset="0"/>
              <a:buChar char="•"/>
            </a:pPr>
            <a:r>
              <a:rPr lang="en-US" sz="2500" dirty="0" smtClean="0"/>
              <a:t>A public accommodation shall furnish appropriate auxiliary aids and services where necessary to ensure </a:t>
            </a:r>
            <a:r>
              <a:rPr lang="en-US" sz="2500" u="sng" dirty="0" smtClean="0"/>
              <a:t>effective communication</a:t>
            </a:r>
            <a:r>
              <a:rPr lang="en-US" sz="2500" dirty="0" smtClean="0"/>
              <a:t> with individuals with disabilities. </a:t>
            </a:r>
          </a:p>
          <a:p>
            <a:pPr>
              <a:lnSpc>
                <a:spcPts val="3400"/>
              </a:lnSpc>
              <a:buFont typeface="Arial" pitchFamily="34" charset="0"/>
              <a:buChar char="•"/>
            </a:pPr>
            <a:r>
              <a:rPr lang="en-US" sz="2500" u="sng" dirty="0" smtClean="0"/>
              <a:t>Effective communication</a:t>
            </a:r>
            <a:r>
              <a:rPr lang="en-US" sz="2500" dirty="0" smtClean="0"/>
              <a:t> means whatever is written or spoken must be as clear and understandable to people with disabilities as it is to people without disabilities. </a:t>
            </a:r>
          </a:p>
          <a:p>
            <a:pPr>
              <a:lnSpc>
                <a:spcPts val="3400"/>
              </a:lnSpc>
              <a:buFont typeface="Arial" pitchFamily="34" charset="0"/>
              <a:buChar char="•"/>
            </a:pPr>
            <a:r>
              <a:rPr lang="en-US" sz="2500" dirty="0" smtClean="0"/>
              <a:t>Entities are encouraged to consult with individuals with disabilities on what effective accommodations are. </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868362"/>
          </a:xfrm>
          <a:prstGeom prst="rect">
            <a:avLst/>
          </a:prstGeom>
        </p:spPr>
        <p:txBody>
          <a:bodyPr/>
          <a:lstStyle/>
          <a:p>
            <a:r>
              <a:rPr lang="en-US" dirty="0" smtClean="0"/>
              <a:t>Auxiliary Aids include: </a:t>
            </a:r>
            <a:endParaRPr lang="en-US" dirty="0"/>
          </a:p>
        </p:txBody>
      </p:sp>
      <p:sp>
        <p:nvSpPr>
          <p:cNvPr id="3" name="Content Placeholder 2"/>
          <p:cNvSpPr>
            <a:spLocks noGrp="1"/>
          </p:cNvSpPr>
          <p:nvPr>
            <p:ph idx="4294967295"/>
          </p:nvPr>
        </p:nvSpPr>
        <p:spPr>
          <a:xfrm>
            <a:off x="2127250" y="1143000"/>
            <a:ext cx="6788150" cy="4191001"/>
          </a:xfrm>
          <a:prstGeom prst="rect">
            <a:avLst/>
          </a:prstGeom>
        </p:spPr>
        <p:txBody>
          <a:bodyPr/>
          <a:lstStyle/>
          <a:p>
            <a:pPr lvl="1">
              <a:buFont typeface="Arial" pitchFamily="34" charset="0"/>
              <a:buChar char="•"/>
            </a:pPr>
            <a:r>
              <a:rPr lang="en-US" dirty="0" smtClean="0"/>
              <a:t>Assistive listening systems and devices </a:t>
            </a:r>
          </a:p>
          <a:p>
            <a:pPr lvl="1">
              <a:buFont typeface="Arial" pitchFamily="34" charset="0"/>
              <a:buChar char="•"/>
            </a:pPr>
            <a:r>
              <a:rPr lang="en-US" dirty="0" smtClean="0"/>
              <a:t>Open and closed captioning, real time captioning </a:t>
            </a:r>
          </a:p>
          <a:p>
            <a:pPr lvl="1">
              <a:buFont typeface="Arial" pitchFamily="34" charset="0"/>
              <a:buChar char="•"/>
            </a:pPr>
            <a:r>
              <a:rPr lang="en-US" dirty="0" smtClean="0"/>
              <a:t>Qualified interpreters (ASL, oral, cued speech) </a:t>
            </a:r>
          </a:p>
          <a:p>
            <a:pPr lvl="1">
              <a:buFont typeface="Arial" pitchFamily="34" charset="0"/>
              <a:buChar char="•"/>
            </a:pPr>
            <a:r>
              <a:rPr lang="en-US" dirty="0" smtClean="0"/>
              <a:t>Written materials </a:t>
            </a:r>
          </a:p>
          <a:p>
            <a:pPr lvl="1">
              <a:buFont typeface="Arial" pitchFamily="34" charset="0"/>
              <a:buChar char="•"/>
            </a:pPr>
            <a:r>
              <a:rPr lang="en-US" dirty="0" smtClean="0"/>
              <a:t>Script  </a:t>
            </a:r>
          </a:p>
          <a:p>
            <a:pPr lvl="1">
              <a:buFont typeface="Arial" pitchFamily="34" charset="0"/>
              <a:buChar char="•"/>
            </a:pPr>
            <a:r>
              <a:rPr lang="en-US" dirty="0" smtClean="0"/>
              <a:t>Assistive listening systems and devices</a:t>
            </a:r>
          </a:p>
          <a:p>
            <a:pPr lvl="1">
              <a:buNone/>
            </a:pP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152400"/>
            <a:ext cx="8534400" cy="838200"/>
          </a:xfrm>
          <a:prstGeom prst="rect">
            <a:avLst/>
          </a:prstGeom>
        </p:spPr>
        <p:txBody>
          <a:bodyPr/>
          <a:lstStyle/>
          <a:p>
            <a:r>
              <a:rPr lang="en-US" dirty="0" smtClean="0"/>
              <a:t>The “But it’s too expensive” excuse </a:t>
            </a:r>
            <a:endParaRPr lang="en-US" dirty="0"/>
          </a:p>
        </p:txBody>
      </p:sp>
      <p:sp>
        <p:nvSpPr>
          <p:cNvPr id="3" name="Content Placeholder 2"/>
          <p:cNvSpPr>
            <a:spLocks noGrp="1"/>
          </p:cNvSpPr>
          <p:nvPr>
            <p:ph idx="4294967295"/>
          </p:nvPr>
        </p:nvSpPr>
        <p:spPr>
          <a:xfrm>
            <a:off x="990600" y="990600"/>
            <a:ext cx="7620000" cy="4267200"/>
          </a:xfrm>
          <a:prstGeom prst="rect">
            <a:avLst/>
          </a:prstGeom>
        </p:spPr>
        <p:txBody>
          <a:bodyPr/>
          <a:lstStyle/>
          <a:p>
            <a:r>
              <a:rPr lang="en-US" sz="2100" dirty="0" smtClean="0"/>
              <a:t>Entities are responsible for covering the cost of accommodations, and cannot charge the individual requesting the accommodation (ex – by charging higher ticket price). To do so is a violation of the ADA. </a:t>
            </a:r>
          </a:p>
          <a:p>
            <a:r>
              <a:rPr lang="en-US" sz="2100" dirty="0" smtClean="0"/>
              <a:t>ADA says entities must provide access unless it would result in fundamental alteration or undue burden.  Both are hard to prove. </a:t>
            </a:r>
          </a:p>
          <a:p>
            <a:pPr lvl="1"/>
            <a:r>
              <a:rPr lang="en-US" sz="2100" dirty="0" smtClean="0"/>
              <a:t>For example - paying for cost of ASL interpreters will not cause your institution to go bankrupt </a:t>
            </a:r>
          </a:p>
          <a:p>
            <a:pPr lvl="1"/>
            <a:r>
              <a:rPr lang="en-US" sz="2100" dirty="0" smtClean="0"/>
              <a:t>Alt. funding sources available – grants, fundraising, budgeting</a:t>
            </a:r>
          </a:p>
          <a:p>
            <a:pPr lvl="1"/>
            <a:r>
              <a:rPr lang="en-US" sz="2100" dirty="0" smtClean="0"/>
              <a:t>Setting up captioning/ASL interpreters for one performance each show is not a fundamental alteration   </a:t>
            </a:r>
            <a:endParaRPr lang="en-US" sz="21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a:prstGeom prst="rect">
            <a:avLst/>
          </a:prstGeom>
        </p:spPr>
        <p:txBody>
          <a:bodyPr/>
          <a:lstStyle/>
          <a:p>
            <a:r>
              <a:rPr lang="en-US" dirty="0" smtClean="0"/>
              <a:t>DOJ Proposed Rulemaking </a:t>
            </a:r>
            <a:endParaRPr lang="en-US" dirty="0"/>
          </a:p>
        </p:txBody>
      </p:sp>
      <p:sp>
        <p:nvSpPr>
          <p:cNvPr id="3" name="Content Placeholder 2"/>
          <p:cNvSpPr>
            <a:spLocks noGrp="1"/>
          </p:cNvSpPr>
          <p:nvPr>
            <p:ph idx="4294967295"/>
          </p:nvPr>
        </p:nvSpPr>
        <p:spPr>
          <a:xfrm>
            <a:off x="838200" y="1066801"/>
            <a:ext cx="8305800" cy="4191000"/>
          </a:xfrm>
          <a:prstGeom prst="rect">
            <a:avLst/>
          </a:prstGeom>
        </p:spPr>
        <p:txBody>
          <a:bodyPr/>
          <a:lstStyle/>
          <a:p>
            <a:r>
              <a:rPr lang="en-US" dirty="0" smtClean="0">
                <a:hlinkClick r:id="rId2"/>
              </a:rPr>
              <a:t>http://www.ada.gov/anprm2010/movie_captions_anprm_2010.htm</a:t>
            </a:r>
            <a:endParaRPr lang="en-US" dirty="0" smtClean="0"/>
          </a:p>
          <a:p>
            <a:r>
              <a:rPr lang="en-US" dirty="0" smtClean="0"/>
              <a:t>DOJ soliciting comments on Title III regulations on movie theater captioning and audio description adding regulations </a:t>
            </a:r>
          </a:p>
          <a:p>
            <a:r>
              <a:rPr lang="en-US" dirty="0" smtClean="0"/>
              <a:t>Regulations will apply to captioning and audio description in movies – could have implications for other institutions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a:prstGeom prst="rect">
            <a:avLst/>
          </a:prstGeom>
        </p:spPr>
        <p:txBody>
          <a:bodyPr/>
          <a:lstStyle/>
          <a:p>
            <a:r>
              <a:rPr lang="en-US" dirty="0" smtClean="0"/>
              <a:t>Resources </a:t>
            </a:r>
            <a:endParaRPr lang="en-US" dirty="0"/>
          </a:p>
        </p:txBody>
      </p:sp>
      <p:sp>
        <p:nvSpPr>
          <p:cNvPr id="3" name="Content Placeholder 2"/>
          <p:cNvSpPr>
            <a:spLocks noGrp="1"/>
          </p:cNvSpPr>
          <p:nvPr>
            <p:ph idx="4294967295"/>
          </p:nvPr>
        </p:nvSpPr>
        <p:spPr>
          <a:xfrm>
            <a:off x="2127250" y="1143001"/>
            <a:ext cx="7016750" cy="3886200"/>
          </a:xfrm>
          <a:prstGeom prst="rect">
            <a:avLst/>
          </a:prstGeom>
        </p:spPr>
        <p:txBody>
          <a:bodyPr/>
          <a:lstStyle/>
          <a:p>
            <a:r>
              <a:rPr lang="en-US" dirty="0" smtClean="0"/>
              <a:t>DOJ Factsheet on Effective Communication (revised January 31, 2014) </a:t>
            </a:r>
            <a:r>
              <a:rPr lang="en-US" dirty="0" smtClean="0">
                <a:hlinkClick r:id="rId2"/>
              </a:rPr>
              <a:t>http://www.ada.gov/effective-comm.htm</a:t>
            </a:r>
            <a:endParaRPr lang="en-US" dirty="0" smtClean="0"/>
          </a:p>
          <a:p>
            <a:r>
              <a:rPr lang="en-US" dirty="0" smtClean="0"/>
              <a:t>Ada.gov</a:t>
            </a:r>
          </a:p>
          <a:p>
            <a:r>
              <a:rPr lang="en-US" dirty="0" smtClean="0"/>
              <a:t>DOJ Regulations on the ADA http://www.ada.gov/taman3.html</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2127250" y="1752600"/>
            <a:ext cx="7016750" cy="4373563"/>
          </a:xfrm>
          <a:prstGeom prst="rect">
            <a:avLst/>
          </a:prstGeom>
        </p:spPr>
        <p:txBody>
          <a:bodyPr/>
          <a:lstStyle/>
          <a:p>
            <a:pPr>
              <a:buNone/>
            </a:pPr>
            <a:r>
              <a:rPr lang="en-US" dirty="0" smtClean="0"/>
              <a:t>Providing Services and Programming for Guests Who Are Deaf or Hard of Hearing </a:t>
            </a:r>
          </a:p>
          <a:p>
            <a:pPr>
              <a:buNone/>
            </a:pPr>
            <a:endParaRPr lang="en-US" dirty="0" smtClean="0"/>
          </a:p>
          <a:p>
            <a:pPr>
              <a:buNone/>
            </a:pPr>
            <a:r>
              <a:rPr lang="en-US" dirty="0" smtClean="0"/>
              <a:t>May 27, 2014</a:t>
            </a:r>
            <a:endParaRPr lang="en-US" dirty="0"/>
          </a:p>
        </p:txBody>
      </p:sp>
      <p:pic>
        <p:nvPicPr>
          <p:cNvPr id="4" name="Picture 3" descr="CCAC logo.png"/>
          <p:cNvPicPr>
            <a:picLocks noChangeAspect="1"/>
          </p:cNvPicPr>
          <p:nvPr/>
        </p:nvPicPr>
        <p:blipFill>
          <a:blip r:embed="rId3" cstate="print"/>
          <a:stretch>
            <a:fillRect/>
          </a:stretch>
        </p:blipFill>
        <p:spPr>
          <a:xfrm>
            <a:off x="4876800" y="228600"/>
            <a:ext cx="4267200" cy="1022849"/>
          </a:xfrm>
          <a:prstGeom prst="rect">
            <a:avLst/>
          </a:prstGeom>
        </p:spPr>
      </p:pic>
    </p:spTree>
    <p:extLst>
      <p:ext uri="{BB962C8B-B14F-4D97-AF65-F5344CB8AC3E}">
        <p14:creationId xmlns:p14="http://schemas.microsoft.com/office/powerpoint/2010/main" xmlns="" val="3703262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a:prstGeom prst="rect">
            <a:avLst/>
          </a:prstGeom>
        </p:spPr>
        <p:txBody>
          <a:bodyPr/>
          <a:lstStyle/>
          <a:p>
            <a:r>
              <a:rPr lang="en-US" dirty="0" smtClean="0"/>
              <a:t>Familiar Deaf/Hard-of-Hearing Faces</a:t>
            </a:r>
            <a:endParaRPr lang="en-US" dirty="0"/>
          </a:p>
        </p:txBody>
      </p:sp>
      <p:pic>
        <p:nvPicPr>
          <p:cNvPr id="4" name="Content Placeholder 3" descr="download.jpg"/>
          <p:cNvPicPr>
            <a:picLocks noGrp="1" noChangeAspect="1"/>
          </p:cNvPicPr>
          <p:nvPr>
            <p:ph idx="4294967295"/>
          </p:nvPr>
        </p:nvPicPr>
        <p:blipFill>
          <a:blip r:embed="rId3" cstate="print"/>
          <a:stretch>
            <a:fillRect/>
          </a:stretch>
        </p:blipFill>
        <p:spPr>
          <a:xfrm>
            <a:off x="1066800" y="1905000"/>
            <a:ext cx="1847850" cy="2466975"/>
          </a:xfrm>
          <a:prstGeom prst="rect">
            <a:avLst/>
          </a:prstGeom>
        </p:spPr>
      </p:pic>
      <p:pic>
        <p:nvPicPr>
          <p:cNvPr id="5" name="Picture 4" descr="download (1).jpg"/>
          <p:cNvPicPr>
            <a:picLocks noChangeAspect="1"/>
          </p:cNvPicPr>
          <p:nvPr/>
        </p:nvPicPr>
        <p:blipFill>
          <a:blip r:embed="rId4" cstate="print"/>
          <a:stretch>
            <a:fillRect/>
          </a:stretch>
        </p:blipFill>
        <p:spPr>
          <a:xfrm>
            <a:off x="3505200" y="1752600"/>
            <a:ext cx="1733550" cy="2790825"/>
          </a:xfrm>
          <a:prstGeom prst="rect">
            <a:avLst/>
          </a:prstGeom>
        </p:spPr>
      </p:pic>
      <p:pic>
        <p:nvPicPr>
          <p:cNvPr id="6" name="Picture 5" descr="24531315_SA.jpg"/>
          <p:cNvPicPr>
            <a:picLocks noChangeAspect="1"/>
          </p:cNvPicPr>
          <p:nvPr/>
        </p:nvPicPr>
        <p:blipFill>
          <a:blip r:embed="rId5" cstate="print"/>
          <a:stretch>
            <a:fillRect/>
          </a:stretch>
        </p:blipFill>
        <p:spPr>
          <a:xfrm>
            <a:off x="5562600" y="1752600"/>
            <a:ext cx="3276600" cy="25146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152400"/>
            <a:ext cx="5181600" cy="4093428"/>
          </a:xfrm>
          <a:prstGeom prst="rect">
            <a:avLst/>
          </a:prstGeom>
          <a:noFill/>
        </p:spPr>
        <p:txBody>
          <a:bodyPr wrap="square" rtlCol="0">
            <a:spAutoFit/>
          </a:bodyPr>
          <a:lstStyle/>
          <a:p>
            <a:r>
              <a:rPr lang="en-US" sz="4400" dirty="0" smtClean="0"/>
              <a:t>Whitney Museum of American Art</a:t>
            </a:r>
          </a:p>
          <a:p>
            <a:endParaRPr lang="en-US" sz="3200" dirty="0" smtClean="0"/>
          </a:p>
          <a:p>
            <a:r>
              <a:rPr lang="en-US" sz="3200" dirty="0" smtClean="0"/>
              <a:t>The </a:t>
            </a:r>
            <a:r>
              <a:rPr lang="en-US" sz="3200" dirty="0" err="1" smtClean="0"/>
              <a:t>Vlog</a:t>
            </a:r>
            <a:r>
              <a:rPr lang="en-US" sz="3200" dirty="0" smtClean="0"/>
              <a:t> Project</a:t>
            </a:r>
          </a:p>
          <a:p>
            <a:endParaRPr lang="en-US" sz="4400" dirty="0" smtClean="0"/>
          </a:p>
          <a:p>
            <a:r>
              <a:rPr lang="en-US" sz="3200" dirty="0" smtClean="0">
                <a:hlinkClick r:id="rId2"/>
              </a:rPr>
              <a:t>http://whitney.org/Education/Access/Vlogs</a:t>
            </a:r>
            <a:endParaRPr lang="en-US" sz="3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00200" y="304800"/>
            <a:ext cx="7010400" cy="4431983"/>
          </a:xfrm>
          <a:prstGeom prst="rect">
            <a:avLst/>
          </a:prstGeom>
          <a:noFill/>
        </p:spPr>
        <p:txBody>
          <a:bodyPr wrap="square" rtlCol="0">
            <a:spAutoFit/>
          </a:bodyPr>
          <a:lstStyle/>
          <a:p>
            <a:r>
              <a:rPr lang="en-US" sz="4400" dirty="0" smtClean="0"/>
              <a:t>Smithsonian American Art Museum</a:t>
            </a:r>
          </a:p>
          <a:p>
            <a:endParaRPr lang="en-US" sz="4400" dirty="0" smtClean="0"/>
          </a:p>
          <a:p>
            <a:r>
              <a:rPr lang="en-US" sz="3200" dirty="0" smtClean="0"/>
              <a:t>Art Signs – Gallery Talks in American Sign Language</a:t>
            </a:r>
          </a:p>
          <a:p>
            <a:endParaRPr lang="en-US" dirty="0" smtClean="0"/>
          </a:p>
          <a:p>
            <a:endParaRPr lang="en-US" dirty="0" smtClean="0"/>
          </a:p>
          <a:p>
            <a:endParaRPr lang="en-US" dirty="0" smtClean="0"/>
          </a:p>
          <a:p>
            <a:r>
              <a:rPr lang="en-US" sz="3200" dirty="0" smtClean="0">
                <a:hlinkClick r:id="rId2"/>
              </a:rPr>
              <a:t>http://americanart.si.edu/education/asl/</a:t>
            </a:r>
            <a:endParaRPr lang="en-US"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2127250" y="1752600"/>
            <a:ext cx="7016750" cy="4373563"/>
          </a:xfrm>
          <a:prstGeom prst="rect">
            <a:avLst/>
          </a:prstGeom>
        </p:spPr>
        <p:txBody>
          <a:bodyPr/>
          <a:lstStyle/>
          <a:p>
            <a:pPr>
              <a:buNone/>
            </a:pPr>
            <a:r>
              <a:rPr lang="en-US" dirty="0" smtClean="0"/>
              <a:t>Providing Services and Programming for Guests Who Are Deaf or Hard of Hearing </a:t>
            </a:r>
          </a:p>
          <a:p>
            <a:pPr>
              <a:buNone/>
            </a:pPr>
            <a:endParaRPr lang="en-US" dirty="0" smtClean="0"/>
          </a:p>
          <a:p>
            <a:pPr>
              <a:buNone/>
            </a:pPr>
            <a:r>
              <a:rPr lang="en-US" dirty="0" smtClean="0"/>
              <a:t>May 27, 2014</a:t>
            </a:r>
            <a:endParaRPr lang="en-US" dirty="0"/>
          </a:p>
        </p:txBody>
      </p:sp>
      <p:pic>
        <p:nvPicPr>
          <p:cNvPr id="4" name="Picture 3" descr="CCAC logo.png"/>
          <p:cNvPicPr>
            <a:picLocks noChangeAspect="1"/>
          </p:cNvPicPr>
          <p:nvPr/>
        </p:nvPicPr>
        <p:blipFill>
          <a:blip r:embed="rId3" cstate="print"/>
          <a:stretch>
            <a:fillRect/>
          </a:stretch>
        </p:blipFill>
        <p:spPr>
          <a:xfrm>
            <a:off x="4876800" y="228600"/>
            <a:ext cx="4267200" cy="1022849"/>
          </a:xfrm>
          <a:prstGeom prst="rect">
            <a:avLst/>
          </a:prstGeom>
        </p:spPr>
      </p:pic>
    </p:spTree>
    <p:extLst>
      <p:ext uri="{BB962C8B-B14F-4D97-AF65-F5344CB8AC3E}">
        <p14:creationId xmlns:p14="http://schemas.microsoft.com/office/powerpoint/2010/main" xmlns="" val="37032623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228600"/>
            <a:ext cx="6553200" cy="938719"/>
          </a:xfrm>
          <a:prstGeom prst="rect">
            <a:avLst/>
          </a:prstGeom>
          <a:noFill/>
        </p:spPr>
        <p:txBody>
          <a:bodyPr wrap="square" rtlCol="0">
            <a:spAutoFit/>
          </a:bodyPr>
          <a:lstStyle/>
          <a:p>
            <a:pPr>
              <a:lnSpc>
                <a:spcPts val="3300"/>
              </a:lnSpc>
            </a:pPr>
            <a:r>
              <a:rPr lang="en-US" sz="4400" dirty="0" smtClean="0"/>
              <a:t>Open </a:t>
            </a:r>
            <a:r>
              <a:rPr lang="en-US" sz="4400" dirty="0" smtClean="0"/>
              <a:t>Captioning</a:t>
            </a:r>
            <a:endParaRPr lang="en-US" sz="3200" dirty="0"/>
          </a:p>
          <a:p>
            <a:pPr>
              <a:lnSpc>
                <a:spcPts val="3300"/>
              </a:lnSpc>
            </a:pPr>
            <a:r>
              <a:rPr lang="en-US" sz="3200" dirty="0" smtClean="0"/>
              <a:t>Steppenwolf Theatre Company</a:t>
            </a:r>
            <a:endParaRPr lang="en-US" sz="4400" dirty="0" smtClean="0"/>
          </a:p>
        </p:txBody>
      </p:sp>
      <p:pic>
        <p:nvPicPr>
          <p:cNvPr id="1026" name="Picture 2" descr="C:\Users\cst\Desktop\caption display Woolf.JPG"/>
          <p:cNvPicPr>
            <a:picLocks noChangeAspect="1" noChangeArrowheads="1"/>
          </p:cNvPicPr>
          <p:nvPr/>
        </p:nvPicPr>
        <p:blipFill>
          <a:blip r:embed="rId2" cstate="print"/>
          <a:srcRect/>
          <a:stretch>
            <a:fillRect/>
          </a:stretch>
        </p:blipFill>
        <p:spPr bwMode="auto">
          <a:xfrm>
            <a:off x="1066800" y="1143001"/>
            <a:ext cx="7543800" cy="380999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789.JPG"/>
          <p:cNvPicPr>
            <a:picLocks noChangeAspect="1"/>
          </p:cNvPicPr>
          <p:nvPr/>
        </p:nvPicPr>
        <p:blipFill>
          <a:blip r:embed="rId2" cstate="print"/>
          <a:stretch>
            <a:fillRect/>
          </a:stretch>
        </p:blipFill>
        <p:spPr>
          <a:xfrm>
            <a:off x="1752600" y="1295400"/>
            <a:ext cx="6629400" cy="3886200"/>
          </a:xfrm>
          <a:prstGeom prst="rect">
            <a:avLst/>
          </a:prstGeom>
        </p:spPr>
      </p:pic>
      <p:sp>
        <p:nvSpPr>
          <p:cNvPr id="4" name="TextBox 3"/>
          <p:cNvSpPr txBox="1"/>
          <p:nvPr/>
        </p:nvSpPr>
        <p:spPr>
          <a:xfrm>
            <a:off x="1752600" y="228600"/>
            <a:ext cx="6553200" cy="938719"/>
          </a:xfrm>
          <a:prstGeom prst="rect">
            <a:avLst/>
          </a:prstGeom>
          <a:noFill/>
        </p:spPr>
        <p:txBody>
          <a:bodyPr wrap="square" rtlCol="0">
            <a:spAutoFit/>
          </a:bodyPr>
          <a:lstStyle/>
          <a:p>
            <a:pPr>
              <a:lnSpc>
                <a:spcPts val="3300"/>
              </a:lnSpc>
            </a:pPr>
            <a:r>
              <a:rPr lang="en-US" sz="4400" dirty="0" smtClean="0"/>
              <a:t>Open Captioning</a:t>
            </a:r>
          </a:p>
          <a:p>
            <a:pPr>
              <a:lnSpc>
                <a:spcPts val="3300"/>
              </a:lnSpc>
            </a:pPr>
            <a:r>
              <a:rPr lang="en-US" sz="3200" dirty="0" smtClean="0"/>
              <a:t>Chicago Shakespeare Theater</a:t>
            </a:r>
            <a:endParaRPr lang="en-US" sz="3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2127250" y="1752600"/>
            <a:ext cx="7016750" cy="4373563"/>
          </a:xfrm>
          <a:prstGeom prst="rect">
            <a:avLst/>
          </a:prstGeom>
        </p:spPr>
        <p:txBody>
          <a:bodyPr/>
          <a:lstStyle/>
          <a:p>
            <a:pPr>
              <a:buNone/>
            </a:pPr>
            <a:r>
              <a:rPr lang="en-US" dirty="0" smtClean="0"/>
              <a:t>Providing Services and Programming for Guests Who Are Deaf or Hard of Hearing </a:t>
            </a:r>
          </a:p>
          <a:p>
            <a:pPr>
              <a:buNone/>
            </a:pPr>
            <a:endParaRPr lang="en-US" dirty="0" smtClean="0"/>
          </a:p>
          <a:p>
            <a:pPr>
              <a:buNone/>
            </a:pPr>
            <a:r>
              <a:rPr lang="en-US" dirty="0" smtClean="0"/>
              <a:t>May 27, 2014</a:t>
            </a:r>
            <a:endParaRPr lang="en-US" dirty="0"/>
          </a:p>
        </p:txBody>
      </p:sp>
      <p:pic>
        <p:nvPicPr>
          <p:cNvPr id="4" name="Picture 3" descr="CCAC logo.png"/>
          <p:cNvPicPr>
            <a:picLocks noChangeAspect="1"/>
          </p:cNvPicPr>
          <p:nvPr/>
        </p:nvPicPr>
        <p:blipFill>
          <a:blip r:embed="rId3" cstate="print"/>
          <a:stretch>
            <a:fillRect/>
          </a:stretch>
        </p:blipFill>
        <p:spPr>
          <a:xfrm>
            <a:off x="4876800" y="228600"/>
            <a:ext cx="4267200" cy="1022849"/>
          </a:xfrm>
          <a:prstGeom prst="rect">
            <a:avLst/>
          </a:prstGeom>
        </p:spPr>
      </p:pic>
    </p:spTree>
    <p:extLst>
      <p:ext uri="{BB962C8B-B14F-4D97-AF65-F5344CB8AC3E}">
        <p14:creationId xmlns:p14="http://schemas.microsoft.com/office/powerpoint/2010/main" xmlns="" val="37032623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2127250" y="1752600"/>
            <a:ext cx="7016750" cy="4373563"/>
          </a:xfrm>
          <a:prstGeom prst="rect">
            <a:avLst/>
          </a:prstGeom>
        </p:spPr>
        <p:txBody>
          <a:bodyPr/>
          <a:lstStyle/>
          <a:p>
            <a:pPr>
              <a:buNone/>
            </a:pPr>
            <a:r>
              <a:rPr lang="en-US" sz="4800" dirty="0" smtClean="0"/>
              <a:t>Thank you for attending!  </a:t>
            </a:r>
          </a:p>
          <a:p>
            <a:pPr>
              <a:buNone/>
            </a:pPr>
            <a:endParaRPr lang="en-US" dirty="0" smtClean="0"/>
          </a:p>
          <a:p>
            <a:pPr>
              <a:buNone/>
            </a:pPr>
            <a:r>
              <a:rPr lang="en-US" dirty="0" smtClean="0"/>
              <a:t>For more information:</a:t>
            </a:r>
          </a:p>
          <a:p>
            <a:pPr>
              <a:buNone/>
            </a:pPr>
            <a:r>
              <a:rPr lang="en-US" dirty="0" smtClean="0"/>
              <a:t>http://chicagoculturalaccess.weebly.com</a:t>
            </a:r>
          </a:p>
          <a:p>
            <a:pPr>
              <a:buNone/>
            </a:pPr>
            <a:endParaRPr lang="en-US" dirty="0" smtClean="0"/>
          </a:p>
          <a:p>
            <a:pPr>
              <a:buNone/>
            </a:pPr>
            <a:endParaRPr lang="en-US" dirty="0"/>
          </a:p>
        </p:txBody>
      </p:sp>
      <p:pic>
        <p:nvPicPr>
          <p:cNvPr id="4" name="Picture 3" descr="CCAC logo.png"/>
          <p:cNvPicPr>
            <a:picLocks noChangeAspect="1"/>
          </p:cNvPicPr>
          <p:nvPr/>
        </p:nvPicPr>
        <p:blipFill>
          <a:blip r:embed="rId3" cstate="print"/>
          <a:stretch>
            <a:fillRect/>
          </a:stretch>
        </p:blipFill>
        <p:spPr>
          <a:xfrm>
            <a:off x="4876800" y="228600"/>
            <a:ext cx="4267200" cy="1022849"/>
          </a:xfrm>
          <a:prstGeom prst="rect">
            <a:avLst/>
          </a:prstGeom>
        </p:spPr>
      </p:pic>
    </p:spTree>
    <p:extLst>
      <p:ext uri="{BB962C8B-B14F-4D97-AF65-F5344CB8AC3E}">
        <p14:creationId xmlns:p14="http://schemas.microsoft.com/office/powerpoint/2010/main" xmlns="" val="3703262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229600" cy="1417638"/>
          </a:xfrm>
          <a:prstGeom prst="rect">
            <a:avLst/>
          </a:prstGeom>
        </p:spPr>
        <p:txBody>
          <a:bodyPr/>
          <a:lstStyle/>
          <a:p>
            <a:r>
              <a:rPr lang="en-US" dirty="0" smtClean="0"/>
              <a:t>Terminology</a:t>
            </a:r>
            <a:endParaRPr lang="en-US" dirty="0"/>
          </a:p>
        </p:txBody>
      </p:sp>
      <p:sp>
        <p:nvSpPr>
          <p:cNvPr id="3" name="Content Placeholder 2"/>
          <p:cNvSpPr>
            <a:spLocks noGrp="1"/>
          </p:cNvSpPr>
          <p:nvPr>
            <p:ph idx="4294967295"/>
          </p:nvPr>
        </p:nvSpPr>
        <p:spPr>
          <a:xfrm>
            <a:off x="1136650" y="685801"/>
            <a:ext cx="8007350" cy="4724400"/>
          </a:xfrm>
          <a:prstGeom prst="rect">
            <a:avLst/>
          </a:prstGeom>
        </p:spPr>
        <p:txBody>
          <a:bodyPr/>
          <a:lstStyle/>
          <a:p>
            <a:r>
              <a:rPr lang="en-US" dirty="0" smtClean="0"/>
              <a:t>Use the terminology the person with a hearing loss uses: </a:t>
            </a:r>
          </a:p>
          <a:p>
            <a:pPr lvl="1"/>
            <a:r>
              <a:rPr lang="en-US" dirty="0" smtClean="0"/>
              <a:t>Deaf/deaf</a:t>
            </a:r>
          </a:p>
          <a:p>
            <a:pPr lvl="1"/>
            <a:r>
              <a:rPr lang="en-US" dirty="0" smtClean="0"/>
              <a:t>Hard of hearing</a:t>
            </a:r>
          </a:p>
          <a:p>
            <a:pPr lvl="1"/>
            <a:r>
              <a:rPr lang="en-US" dirty="0" smtClean="0"/>
              <a:t>Late deafened</a:t>
            </a:r>
          </a:p>
          <a:p>
            <a:pPr lvl="1"/>
            <a:r>
              <a:rPr lang="en-US" dirty="0" smtClean="0"/>
              <a:t>Hearing loss </a:t>
            </a:r>
          </a:p>
          <a:p>
            <a:pPr lvl="1"/>
            <a:r>
              <a:rPr lang="en-US" dirty="0" smtClean="0"/>
              <a:t>Note: “hearing impaired” – many still use it, but no longer in vogue</a:t>
            </a:r>
          </a:p>
          <a:p>
            <a:pPr lvl="1"/>
            <a:r>
              <a:rPr lang="en-US" dirty="0" smtClean="0"/>
              <a:t>“Legally deaf” is not a term</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a:prstGeom prst="rect">
            <a:avLst/>
          </a:prstGeom>
        </p:spPr>
        <p:txBody>
          <a:bodyPr/>
          <a:lstStyle/>
          <a:p>
            <a:r>
              <a:rPr lang="en-US" dirty="0" smtClean="0"/>
              <a:t>Communication </a:t>
            </a:r>
            <a:endParaRPr lang="en-US" dirty="0"/>
          </a:p>
        </p:txBody>
      </p:sp>
      <p:sp>
        <p:nvSpPr>
          <p:cNvPr id="3" name="Content Placeholder 2"/>
          <p:cNvSpPr>
            <a:spLocks noGrp="1"/>
          </p:cNvSpPr>
          <p:nvPr>
            <p:ph idx="4294967295"/>
          </p:nvPr>
        </p:nvSpPr>
        <p:spPr>
          <a:xfrm>
            <a:off x="1828800" y="685800"/>
            <a:ext cx="7010400" cy="4419600"/>
          </a:xfrm>
          <a:prstGeom prst="rect">
            <a:avLst/>
          </a:prstGeom>
        </p:spPr>
        <p:txBody>
          <a:bodyPr/>
          <a:lstStyle/>
          <a:p>
            <a:pPr>
              <a:buNone/>
            </a:pPr>
            <a:endParaRPr lang="en-US" dirty="0" smtClean="0"/>
          </a:p>
          <a:p>
            <a:r>
              <a:rPr lang="en-US" dirty="0" smtClean="0"/>
              <a:t>Hear through assistance of hearing aid, cochlear implant </a:t>
            </a:r>
          </a:p>
          <a:p>
            <a:r>
              <a:rPr lang="en-US" dirty="0" smtClean="0"/>
              <a:t>Speak and lip read </a:t>
            </a:r>
          </a:p>
          <a:p>
            <a:r>
              <a:rPr lang="en-US" dirty="0" smtClean="0"/>
              <a:t>American Sign Language (ASL) </a:t>
            </a:r>
          </a:p>
          <a:p>
            <a:r>
              <a:rPr lang="en-US" dirty="0" smtClean="0"/>
              <a:t>Sign and voice at same time </a:t>
            </a:r>
          </a:p>
          <a:p>
            <a:r>
              <a:rPr lang="en-US" dirty="0" smtClean="0"/>
              <a:t>Cued speech </a:t>
            </a:r>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a:prstGeom prst="rect">
            <a:avLst/>
          </a:prstGeom>
        </p:spPr>
        <p:txBody>
          <a:bodyPr/>
          <a:lstStyle/>
          <a:p>
            <a:r>
              <a:rPr lang="en-US" dirty="0" smtClean="0"/>
              <a:t>Technology </a:t>
            </a:r>
            <a:endParaRPr lang="en-US" dirty="0"/>
          </a:p>
        </p:txBody>
      </p:sp>
      <p:sp>
        <p:nvSpPr>
          <p:cNvPr id="3" name="Content Placeholder 2"/>
          <p:cNvSpPr>
            <a:spLocks noGrp="1"/>
          </p:cNvSpPr>
          <p:nvPr>
            <p:ph idx="4294967295"/>
          </p:nvPr>
        </p:nvSpPr>
        <p:spPr>
          <a:xfrm>
            <a:off x="1676400" y="1143000"/>
            <a:ext cx="7467600" cy="4983163"/>
          </a:xfrm>
          <a:prstGeom prst="rect">
            <a:avLst/>
          </a:prstGeom>
        </p:spPr>
        <p:txBody>
          <a:bodyPr/>
          <a:lstStyle/>
          <a:p>
            <a:r>
              <a:rPr lang="en-US" dirty="0" smtClean="0"/>
              <a:t>Hearing aid</a:t>
            </a:r>
          </a:p>
          <a:p>
            <a:r>
              <a:rPr lang="en-US" dirty="0" smtClean="0"/>
              <a:t>Cochlear implant </a:t>
            </a:r>
          </a:p>
          <a:p>
            <a:r>
              <a:rPr lang="en-US" dirty="0" smtClean="0"/>
              <a:t>FM system </a:t>
            </a:r>
          </a:p>
          <a:p>
            <a:r>
              <a:rPr lang="en-US" dirty="0" smtClean="0"/>
              <a:t>Assistive listening devices</a:t>
            </a:r>
          </a:p>
          <a:p>
            <a:r>
              <a:rPr lang="en-US" dirty="0" smtClean="0"/>
              <a:t>Use T-switch (on most hearing aids and </a:t>
            </a:r>
            <a:r>
              <a:rPr lang="en-US" dirty="0" err="1" smtClean="0"/>
              <a:t>Cis</a:t>
            </a:r>
            <a:r>
              <a:rPr lang="en-US" dirty="0" smtClean="0"/>
              <a:t>) to connect to induction loop</a:t>
            </a:r>
          </a:p>
          <a:p>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8229600" cy="1143000"/>
          </a:xfrm>
          <a:prstGeom prst="rect">
            <a:avLst/>
          </a:prstGeom>
        </p:spPr>
        <p:txBody>
          <a:bodyPr/>
          <a:lstStyle/>
          <a:p>
            <a:r>
              <a:rPr lang="en-US" dirty="0" smtClean="0"/>
              <a:t>Identity </a:t>
            </a:r>
            <a:endParaRPr lang="en-US" dirty="0"/>
          </a:p>
        </p:txBody>
      </p:sp>
      <p:sp>
        <p:nvSpPr>
          <p:cNvPr id="3" name="Content Placeholder 2"/>
          <p:cNvSpPr>
            <a:spLocks noGrp="1"/>
          </p:cNvSpPr>
          <p:nvPr>
            <p:ph idx="4294967295"/>
          </p:nvPr>
        </p:nvSpPr>
        <p:spPr>
          <a:xfrm>
            <a:off x="1676400" y="914401"/>
            <a:ext cx="7467600" cy="4495800"/>
          </a:xfrm>
          <a:prstGeom prst="rect">
            <a:avLst/>
          </a:prstGeom>
        </p:spPr>
        <p:txBody>
          <a:bodyPr/>
          <a:lstStyle/>
          <a:p>
            <a:r>
              <a:rPr lang="en-US" dirty="0" smtClean="0"/>
              <a:t>No black and white – all individuals with hearing loss have distinct life experiences</a:t>
            </a:r>
          </a:p>
          <a:p>
            <a:r>
              <a:rPr lang="en-US" dirty="0" smtClean="0"/>
              <a:t>Culturally deaf/Deaf – some identify with deaf community, some do not</a:t>
            </a:r>
          </a:p>
          <a:p>
            <a:pPr lvl="1"/>
            <a:r>
              <a:rPr lang="en-US" dirty="0" smtClean="0"/>
              <a:t>Deaf Community – use ASL, cultural norms such as bluntness (can be interpreted as being rude but is not intended)</a:t>
            </a:r>
          </a:p>
          <a:p>
            <a:pPr lvl="1"/>
            <a:r>
              <a:rPr lang="en-US" dirty="0" smtClean="0"/>
              <a:t>Word-of-mouth communication about events, people, organizations </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a:prstGeom prst="rect">
            <a:avLst/>
          </a:prstGeom>
        </p:spPr>
        <p:txBody>
          <a:bodyPr/>
          <a:lstStyle/>
          <a:p>
            <a:r>
              <a:rPr lang="en-US" dirty="0" smtClean="0"/>
              <a:t>Identity (2) </a:t>
            </a:r>
            <a:endParaRPr lang="en-US" dirty="0"/>
          </a:p>
        </p:txBody>
      </p:sp>
      <p:sp>
        <p:nvSpPr>
          <p:cNvPr id="3" name="Content Placeholder 2"/>
          <p:cNvSpPr>
            <a:spLocks noGrp="1"/>
          </p:cNvSpPr>
          <p:nvPr>
            <p:ph idx="4294967295"/>
          </p:nvPr>
        </p:nvSpPr>
        <p:spPr>
          <a:xfrm>
            <a:off x="2127250" y="1295400"/>
            <a:ext cx="7016750" cy="4830763"/>
          </a:xfrm>
          <a:prstGeom prst="rect">
            <a:avLst/>
          </a:prstGeom>
        </p:spPr>
        <p:txBody>
          <a:bodyPr/>
          <a:lstStyle/>
          <a:p>
            <a:r>
              <a:rPr lang="en-US" dirty="0" smtClean="0"/>
              <a:t>Hard-of-hearing community</a:t>
            </a:r>
          </a:p>
          <a:p>
            <a:r>
              <a:rPr lang="en-US" dirty="0" smtClean="0"/>
              <a:t>Speaking deaf community </a:t>
            </a:r>
          </a:p>
          <a:p>
            <a:r>
              <a:rPr lang="en-US" dirty="0" smtClean="0"/>
              <a:t>Often, one who does not identify as Deaf or use ASL, may be offended if signed to</a:t>
            </a:r>
          </a:p>
          <a:p>
            <a:r>
              <a:rPr lang="en-US" dirty="0" smtClean="0"/>
              <a:t>Not all deaf/</a:t>
            </a:r>
            <a:r>
              <a:rPr lang="en-US" dirty="0" err="1" smtClean="0"/>
              <a:t>hoh</a:t>
            </a:r>
            <a:r>
              <a:rPr lang="en-US" dirty="0" smtClean="0"/>
              <a:t> know ASL or use ASL </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229600" cy="1417638"/>
          </a:xfrm>
          <a:prstGeom prst="rect">
            <a:avLst/>
          </a:prstGeom>
        </p:spPr>
        <p:txBody>
          <a:bodyPr/>
          <a:lstStyle/>
          <a:p>
            <a:r>
              <a:rPr lang="en-US" dirty="0" smtClean="0"/>
              <a:t>Education </a:t>
            </a:r>
            <a:endParaRPr lang="en-US" dirty="0"/>
          </a:p>
        </p:txBody>
      </p:sp>
      <p:sp>
        <p:nvSpPr>
          <p:cNvPr id="3" name="Content Placeholder 2"/>
          <p:cNvSpPr>
            <a:spLocks noGrp="1"/>
          </p:cNvSpPr>
          <p:nvPr>
            <p:ph idx="4294967295"/>
          </p:nvPr>
        </p:nvSpPr>
        <p:spPr>
          <a:xfrm>
            <a:off x="2127250" y="685800"/>
            <a:ext cx="7016750" cy="4983163"/>
          </a:xfrm>
          <a:prstGeom prst="rect">
            <a:avLst/>
          </a:prstGeom>
        </p:spPr>
        <p:txBody>
          <a:bodyPr/>
          <a:lstStyle/>
          <a:p>
            <a:r>
              <a:rPr lang="en-US" dirty="0" smtClean="0"/>
              <a:t>Mainstream education</a:t>
            </a:r>
          </a:p>
          <a:p>
            <a:r>
              <a:rPr lang="en-US" u="sng" dirty="0" smtClean="0"/>
              <a:t>With</a:t>
            </a:r>
            <a:r>
              <a:rPr lang="en-US" dirty="0" smtClean="0"/>
              <a:t> or </a:t>
            </a:r>
            <a:r>
              <a:rPr lang="en-US" u="sng" dirty="0" smtClean="0"/>
              <a:t>without</a:t>
            </a:r>
            <a:r>
              <a:rPr lang="en-US" dirty="0" smtClean="0"/>
              <a:t> accommodations </a:t>
            </a:r>
          </a:p>
          <a:p>
            <a:pPr lvl="1"/>
            <a:r>
              <a:rPr lang="en-US" dirty="0" smtClean="0"/>
              <a:t>Real-time captioning, ASL interpreters, note takers, FM systems, seat in front of class; private or public schools</a:t>
            </a:r>
          </a:p>
          <a:p>
            <a:r>
              <a:rPr lang="en-US" dirty="0" smtClean="0"/>
              <a:t>Mainstreamed at a school with a large deaf program </a:t>
            </a:r>
          </a:p>
          <a:p>
            <a:r>
              <a:rPr lang="en-US" dirty="0" smtClean="0"/>
              <a:t>Deaf Institute – Illinois School for the Deaf in Jacksonville, IL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229600" cy="1417638"/>
          </a:xfrm>
          <a:prstGeom prst="rect">
            <a:avLst/>
          </a:prstGeom>
        </p:spPr>
        <p:txBody>
          <a:bodyPr/>
          <a:lstStyle/>
          <a:p>
            <a:r>
              <a:rPr lang="en-US" dirty="0" smtClean="0"/>
              <a:t>How to Communicate </a:t>
            </a:r>
            <a:endParaRPr lang="en-US" dirty="0"/>
          </a:p>
        </p:txBody>
      </p:sp>
      <p:sp>
        <p:nvSpPr>
          <p:cNvPr id="3" name="Content Placeholder 2"/>
          <p:cNvSpPr>
            <a:spLocks noGrp="1"/>
          </p:cNvSpPr>
          <p:nvPr>
            <p:ph idx="4294967295"/>
          </p:nvPr>
        </p:nvSpPr>
        <p:spPr>
          <a:xfrm>
            <a:off x="2127250" y="838200"/>
            <a:ext cx="7016750" cy="5287963"/>
          </a:xfrm>
          <a:prstGeom prst="rect">
            <a:avLst/>
          </a:prstGeom>
        </p:spPr>
        <p:txBody>
          <a:bodyPr/>
          <a:lstStyle/>
          <a:p>
            <a:r>
              <a:rPr lang="en-US" dirty="0" smtClean="0"/>
              <a:t>Make eye contact – lip reading takes cues from face and body </a:t>
            </a:r>
          </a:p>
          <a:p>
            <a:r>
              <a:rPr lang="en-US" dirty="0" smtClean="0"/>
              <a:t>Don’t over-enunciate </a:t>
            </a:r>
          </a:p>
          <a:p>
            <a:r>
              <a:rPr lang="en-US" dirty="0" smtClean="0"/>
              <a:t>If person doesn’t understand what you are saying, try rephrasing it in a different way</a:t>
            </a:r>
          </a:p>
          <a:p>
            <a:r>
              <a:rPr lang="en-US" dirty="0" smtClean="0"/>
              <a:t>If person wants to write notes, grab pen and paper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CA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CCAC 1</Template>
  <TotalTime>965</TotalTime>
  <Words>978</Words>
  <Application>Microsoft Office PowerPoint</Application>
  <PresentationFormat>On-screen Show (4:3)</PresentationFormat>
  <Paragraphs>128</Paragraphs>
  <Slides>26</Slides>
  <Notes>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CCAC</vt:lpstr>
      <vt:lpstr>Slide 1</vt:lpstr>
      <vt:lpstr>Familiar Deaf/Hard-of-Hearing Faces</vt:lpstr>
      <vt:lpstr>Terminology</vt:lpstr>
      <vt:lpstr>Communication </vt:lpstr>
      <vt:lpstr>Technology </vt:lpstr>
      <vt:lpstr>Identity </vt:lpstr>
      <vt:lpstr>Identity (2) </vt:lpstr>
      <vt:lpstr>Education </vt:lpstr>
      <vt:lpstr>How to Communicate </vt:lpstr>
      <vt:lpstr>More Communication Tips </vt:lpstr>
      <vt:lpstr>Americans with Disabilities Act 101 </vt:lpstr>
      <vt:lpstr>Title III categories that apply to cultural institutions </vt:lpstr>
      <vt:lpstr>Obligation to provide Auxiliary Aids</vt:lpstr>
      <vt:lpstr>What is Effective Communication? </vt:lpstr>
      <vt:lpstr>Auxiliary Aids include: </vt:lpstr>
      <vt:lpstr>The “But it’s too expensive” excuse </vt:lpstr>
      <vt:lpstr>DOJ Proposed Rulemaking </vt:lpstr>
      <vt:lpstr>Resources </vt:lpstr>
      <vt:lpstr>Slide 19</vt:lpstr>
      <vt:lpstr>Slide 20</vt:lpstr>
      <vt:lpstr>Slide 21</vt:lpstr>
      <vt:lpstr>Slide 22</vt:lpstr>
      <vt:lpstr>Slide 23</vt:lpstr>
      <vt:lpstr>Slide 24</vt:lpstr>
      <vt:lpstr>Slide 25</vt:lpstr>
      <vt:lpstr>Slide 26</vt:lpstr>
    </vt:vector>
  </TitlesOfParts>
  <Company>College of Applied Health Sciences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dhd-guiness</dc:creator>
  <cp:lastModifiedBy>cst</cp:lastModifiedBy>
  <cp:revision>62</cp:revision>
  <dcterms:created xsi:type="dcterms:W3CDTF">2014-04-30T15:54:40Z</dcterms:created>
  <dcterms:modified xsi:type="dcterms:W3CDTF">2014-05-27T17:22:05Z</dcterms:modified>
</cp:coreProperties>
</file>