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notesSlides/notesSlide13.xml" ContentType="application/vnd.openxmlformats-officedocument.presentationml.notes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99" r:id="rId1"/>
  </p:sldMasterIdLst>
  <p:notesMasterIdLst>
    <p:notesMasterId r:id="rId15"/>
  </p:notesMasterIdLst>
  <p:sldIdLst>
    <p:sldId id="256" r:id="rId2"/>
    <p:sldId id="257" r:id="rId3"/>
    <p:sldId id="258" r:id="rId4"/>
    <p:sldId id="261" r:id="rId5"/>
    <p:sldId id="269" r:id="rId6"/>
    <p:sldId id="260" r:id="rId7"/>
    <p:sldId id="259" r:id="rId8"/>
    <p:sldId id="263" r:id="rId9"/>
    <p:sldId id="265" r:id="rId10"/>
    <p:sldId id="262" r:id="rId11"/>
    <p:sldId id="264" r:id="rId12"/>
    <p:sldId id="268" r:id="rId13"/>
    <p:sldId id="267" r:id="rId14"/>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57125" autoAdjust="0"/>
  </p:normalViewPr>
  <p:slideViewPr>
    <p:cSldViewPr snapToGrid="0" snapToObjects="1">
      <p:cViewPr varScale="1">
        <p:scale>
          <a:sx n="78" d="100"/>
          <a:sy n="78" d="100"/>
        </p:scale>
        <p:origin x="-256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50" d="100"/>
          <a:sy n="150" d="100"/>
        </p:scale>
        <p:origin x="-2520" y="236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AB19D8-5ADC-9141-903E-7156BA7E0880}" type="datetimeFigureOut">
              <a:rPr lang="en-US" smtClean="0"/>
              <a:pPr/>
              <a:t>4/8/16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5A93B0-C56B-6E49-B5D1-197976ECE54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5A93B0-C56B-6E49-B5D1-197976ECE54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3378200" cy="2533650"/>
          </a:xfrm>
        </p:spPr>
      </p:sp>
      <p:sp>
        <p:nvSpPr>
          <p:cNvPr id="3" name="Notes Placeholder 2"/>
          <p:cNvSpPr>
            <a:spLocks noGrp="1"/>
          </p:cNvSpPr>
          <p:nvPr>
            <p:ph type="body" idx="1"/>
          </p:nvPr>
        </p:nvSpPr>
        <p:spPr>
          <a:xfrm>
            <a:off x="313267" y="3403599"/>
            <a:ext cx="5672666" cy="5027083"/>
          </a:xfrm>
        </p:spPr>
        <p:txBody>
          <a:bodyPr>
            <a:normAutofit fontScale="92500"/>
          </a:bodyPr>
          <a:lstStyle/>
          <a:p>
            <a:r>
              <a:rPr lang="en-US" dirty="0" smtClean="0"/>
              <a:t>SPD is an invisible condition, but if you look closely enough</a:t>
            </a:r>
            <a:r>
              <a:rPr lang="en-US" baseline="0" dirty="0" smtClean="0"/>
              <a:t> at the behaviors of others in your institution, you might be able to detect the underlying neurological differences in your midst.</a:t>
            </a:r>
          </a:p>
          <a:p>
            <a:endParaRPr lang="en-US" baseline="0" dirty="0" smtClean="0"/>
          </a:p>
          <a:p>
            <a:r>
              <a:rPr lang="en-US" baseline="0" dirty="0" smtClean="0"/>
              <a:t>In an arts or cultural setting, people who fall into that first subtype of SPD I mentioned earlier – Sensory Modulation Disorder – typically avoid, crave, or ignore sensory input in some combination. </a:t>
            </a:r>
          </a:p>
          <a:p>
            <a:endParaRPr lang="en-US" baseline="0" dirty="0" smtClean="0"/>
          </a:p>
          <a:p>
            <a:r>
              <a:rPr lang="en-US" baseline="0" dirty="0" smtClean="0"/>
              <a:t>In an avoider, you may see them fearing going to a museum, zoo, concert, library, or theater, especially since sensory overload can lead to a meltdown (which is a tearful, angry episode) or a shutdown, which is more anxiety-driven. They might be most open to quieter, smaller venues and less stimulating art-forms. </a:t>
            </a:r>
          </a:p>
          <a:p>
            <a:endParaRPr lang="en-US" baseline="0" dirty="0" smtClean="0"/>
          </a:p>
          <a:p>
            <a:r>
              <a:rPr lang="en-US" baseline="0" dirty="0" smtClean="0"/>
              <a:t>People who crave sensory input might absolutely love things like concerts, hands-on science exhibits, the theater – you might see them wanting to touch everything or even hold the objects or participate somehow.</a:t>
            </a:r>
          </a:p>
          <a:p>
            <a:endParaRPr lang="en-US" baseline="0" dirty="0" smtClean="0"/>
          </a:p>
          <a:p>
            <a:r>
              <a:rPr lang="en-US" baseline="0" dirty="0" smtClean="0"/>
              <a:t>People who ignore sensory input are the most likely ones to get injured on the premises, as they’re so unaware of what’s transpiring. They might seem uninterested or disengaged, but it doesn’t mean that they’re not thrilled to be there.</a:t>
            </a:r>
          </a:p>
          <a:p>
            <a:endParaRPr lang="en-US" baseline="0" dirty="0" smtClean="0"/>
          </a:p>
          <a:p>
            <a:endParaRPr lang="en-US" baseline="0" dirty="0" smtClean="0"/>
          </a:p>
          <a:p>
            <a:r>
              <a:rPr lang="en-US" baseline="0" dirty="0" smtClean="0"/>
              <a:t>In terms of the second SPD subtype, Sensory Discrimination Disorder, these individuals might have issues with determining the source of music or the spoken word – they might even have the urge to touch the art, the animals, the exhibits in order to understand what they’re seeing, hearing, and experiencing. </a:t>
            </a:r>
          </a:p>
          <a:p>
            <a:endParaRPr lang="en-US" baseline="0" dirty="0" smtClean="0"/>
          </a:p>
          <a:p>
            <a:r>
              <a:rPr lang="en-US" baseline="0" dirty="0" smtClean="0"/>
              <a:t>People with the third subtype of SPD, Sensory-Based Motor Disorder, struggle with putting movements together in sequence, so they might be more willing to watch rather than participate (especially in the areas of dance and in hands-on exhibits)</a:t>
            </a:r>
          </a:p>
          <a:p>
            <a:endParaRPr lang="en-US" baseline="0" dirty="0" smtClean="0"/>
          </a:p>
        </p:txBody>
      </p:sp>
      <p:sp>
        <p:nvSpPr>
          <p:cNvPr id="4" name="Slide Number Placeholder 3"/>
          <p:cNvSpPr>
            <a:spLocks noGrp="1"/>
          </p:cNvSpPr>
          <p:nvPr>
            <p:ph type="sldNum" sz="quarter" idx="10"/>
          </p:nvPr>
        </p:nvSpPr>
        <p:spPr/>
        <p:txBody>
          <a:bodyPr/>
          <a:lstStyle/>
          <a:p>
            <a:fld id="{715A93B0-C56B-6E49-B5D1-197976ECE54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So what can you guys do as representatives</a:t>
            </a:r>
            <a:r>
              <a:rPr lang="en-US" baseline="0" dirty="0" smtClean="0"/>
              <a:t> of your cultural institutions to help guests with SPD?</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issue here is that the SPD experience varies so widely – from people who can’t tolerate input to people who are ravenous for it. I’m not sure that there’s a cure-all to suit  everyone’s particular needs, and so most guests will bring tools and use techniques to help them with their own array of sensory issues.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However you can take a few things into consideration: </a:t>
            </a:r>
          </a:p>
          <a:p>
            <a:endParaRPr lang="en-US" baseline="0" dirty="0" smtClean="0"/>
          </a:p>
          <a:p>
            <a:pPr marL="228600" indent="-228600">
              <a:buAutoNum type="arabicPeriod"/>
            </a:pPr>
            <a:r>
              <a:rPr lang="en-US" baseline="0" dirty="0" smtClean="0"/>
              <a:t>Understand that the needs of people with SPD are 100% sensory-based, and think about each sense in terms of your institution. Do you have overwhelmingly bright fluorescent lighting, or can you open the drapes and let natural light in somehow (or can you even dim the lighting?) Can you adjust the sound to be less overwhelming for the most hypersensitive visitor? Can you make some of your exhibits less visually-stimulating? (Although again a craver would want it louder and brighter and more stimulating . . .)</a:t>
            </a:r>
          </a:p>
          <a:p>
            <a:pPr marL="228600" indent="-228600">
              <a:buAutoNum type="arabicPeriod"/>
            </a:pPr>
            <a:endParaRPr lang="en-US" baseline="0" dirty="0" smtClean="0"/>
          </a:p>
          <a:p>
            <a:pPr marL="228600" indent="-228600">
              <a:buAutoNum type="arabicPeriod"/>
            </a:pPr>
            <a:r>
              <a:rPr lang="en-US" baseline="0" dirty="0" smtClean="0"/>
              <a:t>Maybe you want to consider a sensory-friendly hour, day, or half-day where people with sensory issues can visit under less intense circumstances. Perhaps you limit the number of visitors, play with the lighting or sound or visual flow to make it a more soothing and less overwhelming environment. This won’t be as engaging for those who crave input, but to be honest, our current society is so stimulating that the cravers will probably prefer to visit during very busy peak hours, and so this sensory-friendly time would be more for the avoiders who struggle to get out and process without feeling awful. </a:t>
            </a:r>
          </a:p>
          <a:p>
            <a:pPr marL="228600" indent="-228600">
              <a:buAutoNum type="arabicPeriod"/>
            </a:pPr>
            <a:endParaRPr lang="en-US" baseline="0" dirty="0" smtClean="0"/>
          </a:p>
          <a:p>
            <a:pPr marL="228600" indent="-228600">
              <a:buAutoNum type="arabicPeriod"/>
            </a:pPr>
            <a:r>
              <a:rPr lang="en-US" baseline="0" dirty="0" smtClean="0"/>
              <a:t>You might want to consider setting aside a quiet room for people who need a break from the sensory input of your cultural event. </a:t>
            </a:r>
          </a:p>
          <a:p>
            <a:pPr marL="228600" indent="-228600">
              <a:buAutoNum type="arabicPeriod"/>
            </a:pPr>
            <a:endParaRPr lang="en-US" baseline="0" dirty="0" smtClean="0"/>
          </a:p>
          <a:p>
            <a:pPr marL="228600" indent="-228600">
              <a:buAutoNum type="arabicPeriod"/>
            </a:pPr>
            <a:r>
              <a:rPr lang="en-US" baseline="0" dirty="0" smtClean="0"/>
              <a:t>And I’m not sure how feasible this one is, but I know personally that exhibits near exits feel less stressful or anxiety-provoking for people who are avoiders. You can’t really add exits, but maybe make better use of those sorts of spaces for exhibition purposes.</a:t>
            </a:r>
          </a:p>
          <a:p>
            <a:pPr marL="228600" indent="-228600">
              <a:buAutoNum type="arabicPeriod"/>
            </a:pPr>
            <a:endParaRPr lang="en-US" baseline="0" dirty="0" smtClean="0"/>
          </a:p>
          <a:p>
            <a:pPr marL="228600" indent="-228600">
              <a:buAutoNum type="arabicPeriod"/>
            </a:pPr>
            <a:r>
              <a:rPr lang="en-US" baseline="0" dirty="0" smtClean="0"/>
              <a:t>Finally, I think it’s important to recognize meltdowns and shutdowns – I cover these in depth in my book – and perhaps see if your staff can be trained on what these look like – not just in kids, but teens and adults too, with SPD as well as an ASD – so that they can offer assistance or guide someone to a quieter space during one of these neurological episodes.</a:t>
            </a:r>
          </a:p>
          <a:p>
            <a:pPr marL="228600" indent="-228600">
              <a:buNone/>
            </a:pPr>
            <a:endParaRPr lang="en-US" baseline="0" dirty="0" smtClean="0"/>
          </a:p>
          <a:p>
            <a:pPr marL="228600" indent="-228600">
              <a:buNone/>
            </a:pPr>
            <a:endParaRPr lang="en-US" baseline="0" dirty="0" smtClean="0"/>
          </a:p>
          <a:p>
            <a:pPr marL="228600" indent="-228600">
              <a:buNone/>
            </a:pPr>
            <a:endParaRPr lang="en-US" dirty="0"/>
          </a:p>
        </p:txBody>
      </p:sp>
      <p:sp>
        <p:nvSpPr>
          <p:cNvPr id="4" name="Slide Number Placeholder 3"/>
          <p:cNvSpPr>
            <a:spLocks noGrp="1"/>
          </p:cNvSpPr>
          <p:nvPr>
            <p:ph type="sldNum" sz="quarter" idx="10"/>
          </p:nvPr>
        </p:nvSpPr>
        <p:spPr/>
        <p:txBody>
          <a:bodyPr/>
          <a:lstStyle/>
          <a:p>
            <a:fld id="{715A93B0-C56B-6E49-B5D1-197976ECE54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Pulitzer prize</a:t>
            </a:r>
            <a:r>
              <a:rPr lang="en-US" baseline="0" dirty="0" smtClean="0"/>
              <a:t> winning author, John Updike, once said  “what art offers is space – a certain breathing room for the spirit.”</a:t>
            </a:r>
          </a:p>
          <a:p>
            <a:endParaRPr lang="en-US" baseline="0" dirty="0" smtClean="0"/>
          </a:p>
          <a:p>
            <a:r>
              <a:rPr lang="en-US" baseline="0" dirty="0" smtClean="0"/>
              <a:t>We all deserve that space, that breathing room – whether we’re participating in the arts and in culture through our own hands or body, or whether we’re adoring spectators.</a:t>
            </a:r>
          </a:p>
          <a:p>
            <a:endParaRPr lang="en-US" baseline="0" dirty="0" smtClean="0"/>
          </a:p>
          <a:p>
            <a:r>
              <a:rPr lang="en-US" baseline="0" dirty="0" smtClean="0"/>
              <a:t>This includes people with sensory issues. </a:t>
            </a:r>
          </a:p>
          <a:p>
            <a:endParaRPr lang="en-US" baseline="0" dirty="0" smtClean="0"/>
          </a:p>
          <a:p>
            <a:r>
              <a:rPr lang="en-US" baseline="0" dirty="0" smtClean="0"/>
              <a:t>The more you can think about ways in which to include us, the more we’ll be involved – the more we’ll be exposed to that space, that breathing room, that thing that ties all human beings together.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15A93B0-C56B-6E49-B5D1-197976ECE54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That’s all the time we have for me today</a:t>
            </a:r>
            <a:r>
              <a:rPr lang="en-US" baseline="0" dirty="0" smtClean="0"/>
              <a:t> – although as you can see, I could talk about SPD for hours and hours.</a:t>
            </a:r>
          </a:p>
          <a:p>
            <a:endParaRPr lang="en-US" baseline="0" dirty="0" smtClean="0"/>
          </a:p>
          <a:p>
            <a:r>
              <a:rPr lang="en-US" baseline="0" dirty="0" smtClean="0"/>
              <a:t>I hope you’ll buy my book – flyers about it, and my business cards, are [ON THE TABLE?]</a:t>
            </a:r>
          </a:p>
          <a:p>
            <a:endParaRPr lang="en-US" baseline="0" dirty="0" smtClean="0"/>
          </a:p>
          <a:p>
            <a:r>
              <a:rPr lang="en-US" baseline="0" dirty="0" smtClean="0"/>
              <a:t>Please do find me online at </a:t>
            </a:r>
            <a:r>
              <a:rPr lang="en-US" baseline="0" dirty="0" err="1" smtClean="0"/>
              <a:t>www.rachel-schneider.com</a:t>
            </a:r>
            <a:r>
              <a:rPr lang="en-US" baseline="0" dirty="0" smtClean="0"/>
              <a:t> – all of my social media efforts, like my articles, blog, FB, Twitter, and </a:t>
            </a:r>
            <a:r>
              <a:rPr lang="en-US" baseline="0" dirty="0" err="1" smtClean="0"/>
              <a:t>Pinterest</a:t>
            </a:r>
            <a:r>
              <a:rPr lang="en-US" baseline="0" dirty="0" smtClean="0"/>
              <a:t> are all linked through there.</a:t>
            </a:r>
          </a:p>
          <a:p>
            <a:endParaRPr lang="en-US" baseline="0" dirty="0" smtClean="0"/>
          </a:p>
          <a:p>
            <a:r>
              <a:rPr lang="en-US" baseline="0" dirty="0" smtClean="0"/>
              <a:t>It’s been a pleasure speaking with you. Again, I’ll be around during the 15 minute break if you have any questions or want to chat.</a:t>
            </a:r>
          </a:p>
          <a:p>
            <a:endParaRPr lang="en-US" baseline="0" dirty="0" smtClean="0"/>
          </a:p>
          <a:p>
            <a:r>
              <a:rPr lang="en-US" baseline="0" dirty="0" smtClean="0"/>
              <a:t>Thanks again to Kelly, </a:t>
            </a:r>
            <a:r>
              <a:rPr lang="en-US" baseline="0" dirty="0" err="1" smtClean="0"/>
              <a:t>Christena</a:t>
            </a:r>
            <a:r>
              <a:rPr lang="en-US" baseline="0" dirty="0" smtClean="0"/>
              <a:t>,</a:t>
            </a:r>
            <a:r>
              <a:rPr lang="en-US" baseline="0" dirty="0" smtClean="0"/>
              <a:t> Lynn, and </a:t>
            </a:r>
            <a:r>
              <a:rPr lang="en-US" baseline="0" dirty="0" smtClean="0"/>
              <a:t>the CCAC for having me here </a:t>
            </a:r>
            <a:r>
              <a:rPr lang="en-US" baseline="0" dirty="0" smtClean="0"/>
              <a:t>today</a:t>
            </a:r>
            <a:r>
              <a:rPr lang="en-US" dirty="0" smtClean="0"/>
              <a:t> . . . </a:t>
            </a:r>
            <a:r>
              <a:rPr lang="en-US" baseline="0" dirty="0" smtClean="0"/>
              <a:t>and </a:t>
            </a:r>
            <a:r>
              <a:rPr lang="en-US" baseline="0" dirty="0" smtClean="0"/>
              <a:t>to all of you – for listening, but for caring enough about people like me to want to make our experiences</a:t>
            </a:r>
            <a:r>
              <a:rPr lang="en-US" baseline="0" dirty="0" smtClean="0"/>
              <a:t> in your institutions as successful</a:t>
            </a:r>
            <a:r>
              <a:rPr lang="en-US" dirty="0" smtClean="0"/>
              <a:t> and positive as possible. </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E531B33-F5C0-AB4B-B583-106B09450631}"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Hi Everyone! Thanks for coming today – I’m really excited to speak to you. My name is Rachel Schneider, I’m the author of </a:t>
            </a:r>
            <a:r>
              <a:rPr lang="en-US" u="sng" dirty="0" smtClean="0"/>
              <a:t>Making Sense: A Guide to Sensory Issues</a:t>
            </a:r>
            <a:r>
              <a:rPr lang="en-US" dirty="0" smtClean="0"/>
              <a:t>, which was published by Sensory World in February. I was diagnosed with Sensory Processing Disorder (SPD as we call it) in 2010 at age 27, and I have a Master’s degree in Mental Health Counseling, which all give me a pretty unique perspective on living with sensory issues. </a:t>
            </a:r>
          </a:p>
          <a:p>
            <a:endParaRPr lang="en-US" dirty="0" smtClean="0"/>
          </a:p>
          <a:p>
            <a:r>
              <a:rPr lang="en-US" dirty="0" smtClean="0"/>
              <a:t>Since my diagnosis, I started the blog, Coming to My Senses, all about my daily life with SPD, and I now advocate on behalf of the SPD community – especially adults and teens, who often go </a:t>
            </a:r>
            <a:r>
              <a:rPr lang="en-US" dirty="0" err="1" smtClean="0"/>
              <a:t>underlooked</a:t>
            </a:r>
            <a:r>
              <a:rPr lang="en-US" dirty="0" smtClean="0"/>
              <a:t> – via my blog, through articles, through books, and through speaking engagements. </a:t>
            </a:r>
          </a:p>
          <a:p>
            <a:endParaRPr lang="en-US" dirty="0" smtClean="0"/>
          </a:p>
          <a:p>
            <a:r>
              <a:rPr lang="en-US" dirty="0" smtClean="0"/>
              <a:t>I’m passionate about SPD because it’s such an important part of who I am and how I exist in the world, and I’m especially pleased to be speaking about the sensory person’s experiences with culture and the arts. As I’m sure you agree, artistic expression and cultural engagement are meaningful for all human beings, but this is  especially true for those of us who experience the world around us, as well as our emotional state, more intensely. Because we interpret things differently, so many people with sensory issues feel a more intimate connection with art, music, theater, and nature. </a:t>
            </a:r>
          </a:p>
          <a:p>
            <a:endParaRPr lang="en-US" dirty="0" smtClean="0"/>
          </a:p>
          <a:p>
            <a:r>
              <a:rPr lang="en-US" dirty="0" smtClean="0"/>
              <a:t>I’ve been asked to introduce you first to SPD before discussing my own experiences with culture and the arts – I promise, it won’t be too intense! I’ll give you a crash course </a:t>
            </a:r>
            <a:r>
              <a:rPr lang="en-US" dirty="0" err="1" smtClean="0">
                <a:sym typeface="Wingdings"/>
              </a:rPr>
              <a:t></a:t>
            </a:r>
            <a:endParaRPr lang="en-US" dirty="0" smtClean="0"/>
          </a:p>
        </p:txBody>
      </p:sp>
      <p:sp>
        <p:nvSpPr>
          <p:cNvPr id="4" name="Slide Number Placeholder 3"/>
          <p:cNvSpPr>
            <a:spLocks noGrp="1"/>
          </p:cNvSpPr>
          <p:nvPr>
            <p:ph type="sldNum" sz="quarter" idx="10"/>
          </p:nvPr>
        </p:nvSpPr>
        <p:spPr/>
        <p:txBody>
          <a:bodyPr/>
          <a:lstStyle/>
          <a:p>
            <a:fld id="{715A93B0-C56B-6E49-B5D1-197976ECE54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SPD is a neurological condition that impacts the way a person processes – or takes in, reacts to – sensory information from across the eight senses (YES, WE HAVE EIGHT) – sight, hearing, touch, taste, smell, vestibular (or balance), </a:t>
            </a:r>
            <a:r>
              <a:rPr lang="en-US" dirty="0" err="1" smtClean="0"/>
              <a:t>proprioception</a:t>
            </a:r>
            <a:r>
              <a:rPr lang="en-US" dirty="0" smtClean="0"/>
              <a:t> (or the sense of where the body ends and world begins), and </a:t>
            </a:r>
            <a:r>
              <a:rPr lang="en-US" dirty="0" err="1" smtClean="0"/>
              <a:t>interoception</a:t>
            </a:r>
            <a:r>
              <a:rPr lang="en-US" dirty="0" smtClean="0"/>
              <a:t> (the status of our internal organs)</a:t>
            </a:r>
          </a:p>
          <a:p>
            <a:endParaRPr lang="en-US" dirty="0"/>
          </a:p>
        </p:txBody>
      </p:sp>
      <p:sp>
        <p:nvSpPr>
          <p:cNvPr id="4" name="Slide Number Placeholder 3"/>
          <p:cNvSpPr>
            <a:spLocks noGrp="1"/>
          </p:cNvSpPr>
          <p:nvPr>
            <p:ph type="sldNum" sz="quarter" idx="10"/>
          </p:nvPr>
        </p:nvSpPr>
        <p:spPr/>
        <p:txBody>
          <a:bodyPr/>
          <a:lstStyle/>
          <a:p>
            <a:fld id="{715A93B0-C56B-6E49-B5D1-197976ECE54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SPD is broken down into three main subtypes. People can have more than one subtype:</a:t>
            </a:r>
          </a:p>
          <a:p>
            <a:endParaRPr lang="en-US" dirty="0" smtClean="0"/>
          </a:p>
          <a:p>
            <a:pPr marL="228600" indent="-228600">
              <a:buAutoNum type="arabicPeriod"/>
            </a:pPr>
            <a:r>
              <a:rPr lang="en-US" dirty="0" smtClean="0"/>
              <a:t>Sensory Modulation Disorder, which is the over-responding, under-responding, or ignoring of sensory input. (Often called “avoid, crave, and ignore”) – this is the subtype that impacts me the most. Each person with this SPD subtype has their own combination of modulation issues: for example, I avoid sight and sound, I crave touch – I’m a huge hugger as some of you may see later – and I ignore </a:t>
            </a:r>
            <a:r>
              <a:rPr lang="en-US" dirty="0" err="1" smtClean="0"/>
              <a:t>proprioception</a:t>
            </a:r>
            <a:r>
              <a:rPr lang="en-US" dirty="0" smtClean="0"/>
              <a:t>, or the sense of where my body’s located in physical space, meaning I tend to walk into just about everything</a:t>
            </a:r>
            <a:r>
              <a:rPr lang="en-US" baseline="0" dirty="0" smtClean="0"/>
              <a:t> and I don’t know where my body ends and the world begins. </a:t>
            </a:r>
            <a:endParaRPr lang="en-US" dirty="0" smtClean="0"/>
          </a:p>
          <a:p>
            <a:pPr marL="228600" indent="-228600">
              <a:buAutoNum type="arabicPeriod"/>
            </a:pPr>
            <a:endParaRPr lang="en-US" dirty="0" smtClean="0"/>
          </a:p>
          <a:p>
            <a:pPr marL="228600" indent="-228600">
              <a:buAutoNum type="arabicPeriod"/>
            </a:pPr>
            <a:r>
              <a:rPr lang="en-US" dirty="0" smtClean="0"/>
              <a:t>Sensory Discrimination Disorder deals with the issue of not understanding the basic sensory qualities of objects, places, and people. For example, I rarely, if ever, can locate the source of an unexpected sound. People with this subtype might not be able to figure out through one sense alone what they’re detecting – like looking through a bag by touch without seeing the objects.</a:t>
            </a:r>
          </a:p>
          <a:p>
            <a:pPr marL="228600" indent="-228600">
              <a:buAutoNum type="arabicPeriod"/>
            </a:pPr>
            <a:endParaRPr lang="en-US" dirty="0" smtClean="0"/>
          </a:p>
          <a:p>
            <a:pPr marL="228600" indent="-228600">
              <a:buAutoNum type="arabicPeriod"/>
            </a:pPr>
            <a:r>
              <a:rPr lang="en-US" dirty="0" smtClean="0"/>
              <a:t>Sensory-based motor disorder deals with posture and the planning and executing of basic movements, like coordinating movements to button clothes. </a:t>
            </a:r>
          </a:p>
          <a:p>
            <a:pPr marL="228600" indent="-228600">
              <a:buAutoNum type="arabicPeriod"/>
            </a:pPr>
            <a:endParaRPr lang="en-US" dirty="0" smtClean="0"/>
          </a:p>
          <a:p>
            <a:pPr marL="228600" indent="-228600"/>
            <a:endParaRPr lang="en-US" dirty="0"/>
          </a:p>
          <a:p>
            <a:pPr marL="228600" indent="-228600"/>
            <a:endParaRPr lang="en-US" dirty="0"/>
          </a:p>
        </p:txBody>
      </p:sp>
      <p:sp>
        <p:nvSpPr>
          <p:cNvPr id="4" name="Slide Number Placeholder 3"/>
          <p:cNvSpPr>
            <a:spLocks noGrp="1"/>
          </p:cNvSpPr>
          <p:nvPr>
            <p:ph type="sldNum" sz="quarter" idx="10"/>
          </p:nvPr>
        </p:nvSpPr>
        <p:spPr/>
        <p:txBody>
          <a:bodyPr/>
          <a:lstStyle/>
          <a:p>
            <a:fld id="{715A93B0-C56B-6E49-B5D1-197976ECE54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 SPD is diagnosed</a:t>
            </a:r>
            <a:r>
              <a:rPr lang="en-US" baseline="0" dirty="0" smtClean="0"/>
              <a:t> most often in childhood these days, I always like to point out that SPD isn’t a “childhood </a:t>
            </a:r>
            <a:r>
              <a:rPr lang="en-US" baseline="0" dirty="0" smtClean="0"/>
              <a:t>disorder</a:t>
            </a:r>
            <a:r>
              <a:rPr lang="en-US" dirty="0" smtClean="0"/>
              <a:t>” and doesn’t discriminate by age.</a:t>
            </a:r>
            <a:endParaRPr lang="en-US" baseline="0" dirty="0" smtClean="0"/>
          </a:p>
          <a:p>
            <a:endParaRPr lang="en-US" baseline="0" dirty="0" smtClean="0"/>
          </a:p>
          <a:p>
            <a:r>
              <a:rPr lang="en-US" baseline="0" dirty="0" smtClean="0"/>
              <a:t>Many of us, especially in previous generations, didn’t learn about our SPD until adolescence or even adulthood. </a:t>
            </a:r>
          </a:p>
          <a:p>
            <a:r>
              <a:rPr lang="en-US" baseline="0" dirty="0" smtClean="0"/>
              <a:t/>
            </a:r>
            <a:br>
              <a:rPr lang="en-US" baseline="0" dirty="0" smtClean="0"/>
            </a:br>
            <a:r>
              <a:rPr lang="en-US" baseline="0" dirty="0" smtClean="0"/>
              <a:t>There’s a huge community of what I like to call “delayed diagnosis sensory adults” like me who didn’t learn that their challenges had a name until much later in life.</a:t>
            </a:r>
            <a:r>
              <a:rPr lang="en-US" baseline="0" dirty="0" smtClean="0"/>
              <a:t> </a:t>
            </a:r>
            <a:endParaRPr lang="en-US" baseline="0" dirty="0" smtClean="0"/>
          </a:p>
        </p:txBody>
      </p:sp>
      <p:sp>
        <p:nvSpPr>
          <p:cNvPr id="4" name="Slide Number Placeholder 3"/>
          <p:cNvSpPr>
            <a:spLocks noGrp="1"/>
          </p:cNvSpPr>
          <p:nvPr>
            <p:ph type="sldNum" sz="quarter" idx="10"/>
          </p:nvPr>
        </p:nvSpPr>
        <p:spPr/>
        <p:txBody>
          <a:bodyPr/>
          <a:lstStyle/>
          <a:p>
            <a:fld id="{715A93B0-C56B-6E49-B5D1-197976ECE54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I want to talk to you a little bit about the research.</a:t>
            </a:r>
          </a:p>
          <a:p>
            <a:endParaRPr lang="en-US" dirty="0" smtClean="0"/>
          </a:p>
          <a:p>
            <a:r>
              <a:rPr lang="en-US" dirty="0" smtClean="0"/>
              <a:t>Up until very recently, people in the sensory community suspected that SPD existed </a:t>
            </a:r>
            <a:r>
              <a:rPr lang="en-US" dirty="0" err="1" smtClean="0"/>
              <a:t>bc</a:t>
            </a:r>
            <a:r>
              <a:rPr lang="en-US" dirty="0" smtClean="0"/>
              <a:t> we were having these shared experiences. A woman named Jean Ayres first described SPD in the 60s</a:t>
            </a:r>
            <a:r>
              <a:rPr lang="en-US" baseline="0" dirty="0" smtClean="0"/>
              <a:t> and</a:t>
            </a:r>
            <a:r>
              <a:rPr lang="en-US" dirty="0" smtClean="0"/>
              <a:t> 70s, although in the past few decades, with the rise of information on Autism, sensory issues were often linked directly to spectrum disorders only. The only issue was many of us were displaying the sensory-sensitivity-portion of the Autism diagnosis – but that was it, and so it became clear that more research needed to be done on if SPD really existed, and what it looked like in the brain.</a:t>
            </a:r>
          </a:p>
          <a:p>
            <a:endParaRPr lang="en-US" dirty="0" smtClean="0"/>
          </a:p>
          <a:p>
            <a:r>
              <a:rPr lang="en-US" dirty="0" smtClean="0"/>
              <a:t>The SPD Foundation (who’s becoming the STAR Institute for Sensory</a:t>
            </a:r>
            <a:r>
              <a:rPr lang="en-US" baseline="0" dirty="0" smtClean="0"/>
              <a:t> Processing Disorder)</a:t>
            </a:r>
            <a:r>
              <a:rPr lang="en-US" dirty="0" smtClean="0"/>
              <a:t>, our leading advocacy, research, and education organization, set up a working group to help establish SPD as a scientifically-proven, stand-alone condition that many people have exclusively, and many people also have as an add-on to an Autism Spectrum condition.</a:t>
            </a:r>
          </a:p>
          <a:p>
            <a:endParaRPr lang="en-US" dirty="0" smtClean="0"/>
          </a:p>
          <a:p>
            <a:r>
              <a:rPr lang="en-US" dirty="0" smtClean="0"/>
              <a:t>In 2013 (with a follow-up study in 2015), a research team out of the University of California – San Francisco was able to determine that SPD did, indeed, have a neurological origin, meaning SPD occurs when particular areas of the brain are wired in a certain way –  differently from “typically” wired people. In the brains of people with SPD, the white matter, or the areas of the brain that connect other areas</a:t>
            </a:r>
            <a:r>
              <a:rPr lang="en-US" baseline="0" dirty="0" smtClean="0"/>
              <a:t> </a:t>
            </a:r>
            <a:r>
              <a:rPr lang="en-US" dirty="0" smtClean="0"/>
              <a:t>like a subway system – is less present or structurally impaired, making it sometimes impossible for the brain to process information from the senses smoothly and as quickly as necessary. </a:t>
            </a:r>
          </a:p>
          <a:p>
            <a:endParaRPr lang="en-US" dirty="0" smtClean="0"/>
          </a:p>
          <a:p>
            <a:r>
              <a:rPr lang="en-US" dirty="0" smtClean="0"/>
              <a:t>The image on the slide shows brain scans from the 2015 study. These brain slices are highlighted in particular</a:t>
            </a:r>
            <a:r>
              <a:rPr lang="en-US" baseline="0" dirty="0" smtClean="0"/>
              <a:t> areas. T</a:t>
            </a:r>
            <a:r>
              <a:rPr lang="en-US" dirty="0" smtClean="0"/>
              <a:t>he highlighted portions show where the brain is actually wired differently in people with SPD. So</a:t>
            </a:r>
            <a:r>
              <a:rPr lang="en-US" baseline="0" dirty="0" smtClean="0"/>
              <a:t> y</a:t>
            </a:r>
            <a:r>
              <a:rPr lang="en-US" dirty="0" smtClean="0"/>
              <a:t>ou can SEE SPD, not just experience it.  This is novel for many of us who even grew up without a diagnosis of any kind – that what we were experiencing, which felt strange, unique, and unfamiliar when described to others, is something we can see. It validates it for us. </a:t>
            </a:r>
          </a:p>
        </p:txBody>
      </p:sp>
      <p:sp>
        <p:nvSpPr>
          <p:cNvPr id="4" name="Slide Number Placeholder 3"/>
          <p:cNvSpPr>
            <a:spLocks noGrp="1"/>
          </p:cNvSpPr>
          <p:nvPr>
            <p:ph type="sldNum" sz="quarter" idx="10"/>
          </p:nvPr>
        </p:nvSpPr>
        <p:spPr/>
        <p:txBody>
          <a:bodyPr/>
          <a:lstStyle/>
          <a:p>
            <a:fld id="{715A93B0-C56B-6E49-B5D1-197976ECE54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In 2014, the same UCSF team undertook a study comparing the neurology of people with SPD versus people with an Autism Spectrum Disorder. </a:t>
            </a:r>
          </a:p>
          <a:p>
            <a:endParaRPr lang="en-US" dirty="0" smtClean="0"/>
          </a:p>
          <a:p>
            <a:r>
              <a:rPr lang="en-US" dirty="0" smtClean="0"/>
              <a:t>They found that different areas of the brain were impacted, and although people with SPD and people with an ASD share similar sensory traits, we differ in the areas of communication</a:t>
            </a:r>
            <a:r>
              <a:rPr lang="en-US" baseline="0" dirty="0" smtClean="0"/>
              <a:t> and social </a:t>
            </a:r>
            <a:r>
              <a:rPr lang="en-US" dirty="0" smtClean="0"/>
              <a:t>challenges – these are not typical SPD issues, and our wiring reflects that. They also found that people with SPD show a greater disconnection in the white</a:t>
            </a:r>
            <a:r>
              <a:rPr lang="en-US" baseline="0" dirty="0" smtClean="0"/>
              <a:t> matter</a:t>
            </a:r>
            <a:r>
              <a:rPr lang="en-US" dirty="0" smtClean="0"/>
              <a:t> in the areas related to sensory processing vs. those with an ASD. The</a:t>
            </a:r>
            <a:r>
              <a:rPr lang="en-US" baseline="0" dirty="0" smtClean="0"/>
              <a:t> image on the slide shows similar slices of the brain (like in the last slide) but highlighting the different areas of the brain that are impacted by having SPD-only, an ASD-only, and both SPD and an ASD. </a:t>
            </a:r>
            <a:endParaRPr lang="en-US" dirty="0" smtClean="0"/>
          </a:p>
          <a:p>
            <a:endParaRPr lang="en-US" dirty="0" smtClean="0"/>
          </a:p>
          <a:p>
            <a:r>
              <a:rPr lang="en-US" dirty="0" smtClean="0"/>
              <a:t>The SPD Foundation says that people with an ASD often also have SPD, but people with SPD don’t typically have an ASD. I know it’s confusing!</a:t>
            </a:r>
          </a:p>
          <a:p>
            <a:endParaRPr lang="en-US" dirty="0" smtClean="0"/>
          </a:p>
          <a:p>
            <a:r>
              <a:rPr lang="en-US" dirty="0" smtClean="0"/>
              <a:t>I always share these tidbits of information for clarity’s sake. When I tell people that I have SPD, they sometimes think I’m on the spectrum, which isn’t true – and because my role in the community is so based on expressing my personal experiences, I want to be clear what those experiences are.</a:t>
            </a:r>
          </a:p>
          <a:p>
            <a:endParaRPr lang="en-US" dirty="0" smtClean="0"/>
          </a:p>
          <a:p>
            <a:r>
              <a:rPr lang="en-US" dirty="0" smtClean="0"/>
              <a:t>I also think the delineation between the two different – but related – conditions is important because we’re working to reflect the experiences people are having in general in order to be supported and accommodated properly. We need to be clear about what we have to ensure proper treatment, and also acceptance and understanding by loved ones and ourselves. </a:t>
            </a:r>
          </a:p>
        </p:txBody>
      </p:sp>
      <p:sp>
        <p:nvSpPr>
          <p:cNvPr id="4" name="Slide Number Placeholder 3"/>
          <p:cNvSpPr>
            <a:spLocks noGrp="1"/>
          </p:cNvSpPr>
          <p:nvPr>
            <p:ph type="sldNum" sz="quarter" idx="10"/>
          </p:nvPr>
        </p:nvSpPr>
        <p:spPr/>
        <p:txBody>
          <a:bodyPr/>
          <a:lstStyle/>
          <a:p>
            <a:fld id="{715A93B0-C56B-6E49-B5D1-197976ECE54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2863" y="279400"/>
            <a:ext cx="1714500" cy="1285875"/>
          </a:xfrm>
        </p:spPr>
      </p:sp>
      <p:sp>
        <p:nvSpPr>
          <p:cNvPr id="3" name="Notes Placeholder 2"/>
          <p:cNvSpPr>
            <a:spLocks noGrp="1"/>
          </p:cNvSpPr>
          <p:nvPr>
            <p:ph type="body" idx="1"/>
          </p:nvPr>
        </p:nvSpPr>
        <p:spPr>
          <a:xfrm>
            <a:off x="330200" y="1565142"/>
            <a:ext cx="6400800" cy="7231725"/>
          </a:xfrm>
        </p:spPr>
        <p:txBody>
          <a:bodyPr>
            <a:noAutofit/>
          </a:bodyPr>
          <a:lstStyle/>
          <a:p>
            <a:r>
              <a:rPr lang="en-US" sz="900" dirty="0" smtClean="0"/>
              <a:t>Okay, so that takes care of your crash course on SPD. I know you’re all experts now LOL. If you have more questions about it, please read my book </a:t>
            </a:r>
            <a:r>
              <a:rPr lang="en-US" sz="900" dirty="0" err="1" smtClean="0">
                <a:sym typeface="Wingdings"/>
              </a:rPr>
              <a:t></a:t>
            </a:r>
            <a:r>
              <a:rPr lang="en-US" sz="900" dirty="0" smtClean="0">
                <a:sym typeface="Wingdings"/>
              </a:rPr>
              <a:t> Also feel free to grab me later –there’s a 15 minute break after I speak, or so I hear -</a:t>
            </a:r>
            <a:r>
              <a:rPr lang="en-US" sz="900" baseline="0" dirty="0" smtClean="0">
                <a:sym typeface="Wingdings"/>
              </a:rPr>
              <a:t> </a:t>
            </a:r>
            <a:r>
              <a:rPr lang="en-US" sz="900" dirty="0" smtClean="0">
                <a:sym typeface="Wingdings"/>
              </a:rPr>
              <a:t>and ask me questions.</a:t>
            </a:r>
          </a:p>
          <a:p>
            <a:endParaRPr lang="en-US" sz="900" dirty="0" smtClean="0">
              <a:sym typeface="Wingdings"/>
            </a:endParaRPr>
          </a:p>
          <a:p>
            <a:r>
              <a:rPr lang="en-US" sz="900" dirty="0" smtClean="0">
                <a:sym typeface="Wingdings"/>
              </a:rPr>
              <a:t>So the reason we’re all here today is to discuss sensory issues and culture.</a:t>
            </a:r>
            <a:r>
              <a:rPr lang="en-US" sz="900" dirty="0" smtClean="0">
                <a:sym typeface="Wingdings"/>
              </a:rPr>
              <a:t> Nothing </a:t>
            </a:r>
            <a:r>
              <a:rPr lang="en-US" sz="900" dirty="0" smtClean="0">
                <a:sym typeface="Wingdings"/>
              </a:rPr>
              <a:t>makes my heart fuller and simultaneously makes</a:t>
            </a:r>
            <a:r>
              <a:rPr lang="en-US" sz="900" baseline="0" dirty="0" smtClean="0">
                <a:sym typeface="Wingdings"/>
              </a:rPr>
              <a:t> my heart ache more than thinking about the relationship between my SPD and my lifelong love of the arts. The arts engage the senses;  they tend to take place in large, unfamiliar, </a:t>
            </a:r>
            <a:r>
              <a:rPr lang="en-US" sz="900" baseline="0" dirty="0" err="1" smtClean="0">
                <a:sym typeface="Wingdings"/>
              </a:rPr>
              <a:t>echoey</a:t>
            </a:r>
            <a:r>
              <a:rPr lang="en-US" sz="900" baseline="0" dirty="0" smtClean="0">
                <a:sym typeface="Wingdings"/>
              </a:rPr>
              <a:t> buildings – or even in wide, open, outdoor spaces; they can be quiet and peaceful – like looking a Monet – but they can be loud and engulfing, like listening to a jam band at a summer festival.</a:t>
            </a:r>
            <a:endParaRPr lang="en-US" sz="900" dirty="0" smtClean="0">
              <a:sym typeface="Wingdings"/>
            </a:endParaRPr>
          </a:p>
          <a:p>
            <a:endParaRPr lang="en-US" sz="900" dirty="0" smtClean="0">
              <a:sym typeface="Wingdings"/>
            </a:endParaRPr>
          </a:p>
          <a:p>
            <a:r>
              <a:rPr lang="en-US" sz="900" dirty="0" smtClean="0">
                <a:sym typeface="Wingdings"/>
              </a:rPr>
              <a:t>In</a:t>
            </a:r>
            <a:r>
              <a:rPr lang="en-US" sz="900" baseline="0" dirty="0" smtClean="0">
                <a:sym typeface="Wingdings"/>
              </a:rPr>
              <a:t> figuring out</a:t>
            </a:r>
            <a:r>
              <a:rPr lang="en-US" sz="900" dirty="0" smtClean="0">
                <a:sym typeface="Wingdings"/>
              </a:rPr>
              <a:t> the best way to explain this all to you, because</a:t>
            </a:r>
            <a:r>
              <a:rPr lang="en-US" sz="900" baseline="0" dirty="0" smtClean="0">
                <a:sym typeface="Wingdings"/>
              </a:rPr>
              <a:t> it’s complicated, I’ve pulled a few paragraphs from a short story I wrote a few years ago about my experience with musical theater. I hope you’ll hear the complexity in my expression – the dichotomy of loving something that is just sometimes beyond my ability to do. And it’s ultimately the reason why sensory friendly programming is just SO important to the general sensory community.</a:t>
            </a:r>
          </a:p>
          <a:p>
            <a:endParaRPr lang="en-US" sz="900" baseline="0" dirty="0" smtClean="0">
              <a:sym typeface="Wingdings"/>
            </a:endParaRPr>
          </a:p>
          <a:p>
            <a:r>
              <a:rPr lang="en-US" sz="900" baseline="0" dirty="0" smtClean="0">
                <a:sym typeface="Wingdings"/>
              </a:rPr>
              <a:t>(as a quick aside, the photo on the slide is of me at age 5, decked out in ballet gear and an umbrella, for some reason, reenacting the show I discuss next)</a:t>
            </a:r>
          </a:p>
          <a:p>
            <a:endParaRPr lang="en-US" sz="900" baseline="0" dirty="0" smtClean="0">
              <a:sym typeface="Wingdings"/>
            </a:endParaRPr>
          </a:p>
          <a:p>
            <a:r>
              <a:rPr lang="en-US" sz="900" kern="1200" dirty="0" smtClean="0">
                <a:solidFill>
                  <a:schemeClr val="tx1"/>
                </a:solidFill>
                <a:latin typeface="+mn-lt"/>
                <a:ea typeface="+mn-ea"/>
                <a:cs typeface="+mn-cs"/>
              </a:rPr>
              <a:t>“In one moment, I had zero interest in tabbies and tomcats, and in the next, I was enthralled.  The feline era of my life was ushered in via the fanfare of Broadway by way of the musical CATS. In celebration of my first half-day of Kindergarten, my parents took me to a matinee performance. I had never been inside of a Broadway theater before, and I was instantly taken aback by the endless sea of red-cushioned chairs and the sprawling stage. My gaze alighted from one new sight to the next. I looked up to see the intricate cage of lighting lacing the ceiling, and back down as an usher pressed my first Playbill into my palm. Watery, yellow cat eyes gazed at me from the cover; two dancers, mid-motion, were paused in the thick of dark pupils. </a:t>
            </a:r>
          </a:p>
          <a:p>
            <a:r>
              <a:rPr lang="en-US" sz="900" kern="1200" dirty="0" smtClean="0">
                <a:solidFill>
                  <a:schemeClr val="tx1"/>
                </a:solidFill>
                <a:latin typeface="+mn-lt"/>
                <a:ea typeface="+mn-ea"/>
                <a:cs typeface="+mn-cs"/>
              </a:rPr>
              <a:t> </a:t>
            </a:r>
          </a:p>
          <a:p>
            <a:r>
              <a:rPr lang="en-US" sz="900" kern="1200" dirty="0" smtClean="0">
                <a:solidFill>
                  <a:schemeClr val="tx1"/>
                </a:solidFill>
                <a:latin typeface="+mn-lt"/>
                <a:ea typeface="+mn-ea"/>
                <a:cs typeface="+mn-cs"/>
              </a:rPr>
              <a:t>“Let’s go see the orchestra pit!” said my mother, as she and my father whisked me down the thickly carpeted aisle. </a:t>
            </a:r>
            <a:br>
              <a:rPr lang="en-US" sz="900" kern="1200" dirty="0" smtClean="0">
                <a:solidFill>
                  <a:schemeClr val="tx1"/>
                </a:solidFill>
                <a:latin typeface="+mn-lt"/>
                <a:ea typeface="+mn-ea"/>
                <a:cs typeface="+mn-cs"/>
              </a:rPr>
            </a:br>
            <a:endParaRPr lang="en-US" sz="900" kern="1200" dirty="0" smtClean="0">
              <a:solidFill>
                <a:schemeClr val="tx1"/>
              </a:solidFill>
              <a:latin typeface="+mn-lt"/>
              <a:ea typeface="+mn-ea"/>
              <a:cs typeface="+mn-cs"/>
            </a:endParaRPr>
          </a:p>
          <a:p>
            <a:r>
              <a:rPr lang="en-US" sz="900" kern="1200" dirty="0" smtClean="0">
                <a:solidFill>
                  <a:schemeClr val="tx1"/>
                </a:solidFill>
                <a:latin typeface="+mn-lt"/>
                <a:ea typeface="+mn-ea"/>
                <a:cs typeface="+mn-cs"/>
              </a:rPr>
              <a:t>We waded through rows of seats until we could practically lay our hands on the lip of the stage. Looking up, I marveled at how very small I felt. The set featured soapboxes, tin cans, discarded newspapers, and other debris – each item thousands of times larger than its real-world counterpart. My father lifted me into his arms, and together we leaned down into the orchestra pit, where more than a dozen people were preparing their instruments. A trumpeter, cheeks wide and taught, blew a few sharp notes while a flautist delicately maneuvered her fingertips up a long, silver flute. </a:t>
            </a:r>
          </a:p>
          <a:p>
            <a:r>
              <a:rPr lang="en-US" sz="900" kern="1200" dirty="0" smtClean="0">
                <a:solidFill>
                  <a:schemeClr val="tx1"/>
                </a:solidFill>
                <a:latin typeface="+mn-lt"/>
                <a:ea typeface="+mn-ea"/>
                <a:cs typeface="+mn-cs"/>
              </a:rPr>
              <a:t> </a:t>
            </a:r>
          </a:p>
          <a:p>
            <a:r>
              <a:rPr lang="en-US" sz="900" kern="1200" dirty="0" smtClean="0">
                <a:solidFill>
                  <a:schemeClr val="tx1"/>
                </a:solidFill>
                <a:latin typeface="+mn-lt"/>
                <a:ea typeface="+mn-ea"/>
                <a:cs typeface="+mn-cs"/>
              </a:rPr>
              <a:t>When the house lights dimmed, we quickly walked back to our seats as the orchestra began to surge with the overture. Rife with anticipation, my skin tingled in tune with the urgent, haunting melody, and my heart raced forward with each ravenous </a:t>
            </a:r>
            <a:r>
              <a:rPr lang="en-US" sz="900" i="1" kern="1200" dirty="0" smtClean="0">
                <a:solidFill>
                  <a:schemeClr val="tx1"/>
                </a:solidFill>
                <a:latin typeface="+mn-lt"/>
                <a:ea typeface="+mn-ea"/>
                <a:cs typeface="+mn-cs"/>
              </a:rPr>
              <a:t>plink</a:t>
            </a:r>
            <a:r>
              <a:rPr lang="en-US" sz="900" kern="1200" dirty="0" smtClean="0">
                <a:solidFill>
                  <a:schemeClr val="tx1"/>
                </a:solidFill>
                <a:latin typeface="+mn-lt"/>
                <a:ea typeface="+mn-ea"/>
                <a:cs typeface="+mn-cs"/>
              </a:rPr>
              <a:t> of the glockenspiel. It was as if we were collectively headed somewhere, away from the gum-lined sidewalks and roasted nut vendors of Times Square, and into a universe where toilet paper rolls were the size of cars.</a:t>
            </a:r>
          </a:p>
          <a:p>
            <a:endParaRPr lang="en-US" sz="900" kern="1200" dirty="0" smtClean="0">
              <a:solidFill>
                <a:schemeClr val="tx1"/>
              </a:solidFill>
              <a:latin typeface="+mn-lt"/>
              <a:ea typeface="+mn-ea"/>
              <a:cs typeface="+mn-cs"/>
            </a:endParaRPr>
          </a:p>
          <a:p>
            <a:r>
              <a:rPr lang="en-US" sz="900" kern="1200" dirty="0" smtClean="0">
                <a:solidFill>
                  <a:schemeClr val="tx1"/>
                </a:solidFill>
                <a:latin typeface="+mn-lt"/>
                <a:ea typeface="+mn-ea"/>
                <a:cs typeface="+mn-cs"/>
              </a:rPr>
              <a:t>After CATS came the simplicity of A Chorus Line, the enchantment of Meet Me in St. Louis, the regality of 1776, the sassiness of Annie Get Your Gun. I loved them each in turn, tenderly filing away each precious Playbill, until my stack outgrew its designated white laminate cabinet and was relegated to a packing box somewhere at the back of an attic. </a:t>
            </a:r>
          </a:p>
          <a:p>
            <a:r>
              <a:rPr lang="en-US" sz="900" kern="1200" dirty="0" smtClean="0">
                <a:solidFill>
                  <a:schemeClr val="tx1"/>
                </a:solidFill>
                <a:latin typeface="+mn-lt"/>
                <a:ea typeface="+mn-ea"/>
                <a:cs typeface="+mn-cs"/>
              </a:rPr>
              <a:t> </a:t>
            </a:r>
          </a:p>
          <a:p>
            <a:r>
              <a:rPr lang="en-US" sz="900" kern="1200" dirty="0" smtClean="0">
                <a:solidFill>
                  <a:schemeClr val="tx1"/>
                </a:solidFill>
                <a:latin typeface="+mn-lt"/>
                <a:ea typeface="+mn-ea"/>
                <a:cs typeface="+mn-cs"/>
              </a:rPr>
              <a:t>In time, I’d find it too complex to sit in felt-lined seats and watch in wonder as the improbable unfolded before me in song for hours at a time. It was as if my abilities degraded, particularly in the face of Broadway. My eyes would burn against the spotlights, turning the protagonist to sharp fragments of an incomprehensible whole. My ears would vibrate with the highest falsetto, but no words would be identified. A sensory jumble, a tug-of-war, I would see and then I would hear, but I would not be able to join the two in quite the same way I did back when I saw my first Broadway show. </a:t>
            </a:r>
          </a:p>
          <a:p>
            <a:r>
              <a:rPr lang="en-US" sz="900" kern="1200" dirty="0" smtClean="0">
                <a:solidFill>
                  <a:schemeClr val="tx1"/>
                </a:solidFill>
                <a:latin typeface="+mn-lt"/>
                <a:ea typeface="+mn-ea"/>
                <a:cs typeface="+mn-cs"/>
              </a:rPr>
              <a:t> </a:t>
            </a:r>
          </a:p>
          <a:p>
            <a:r>
              <a:rPr lang="en-US" sz="900" kern="1200" dirty="0" smtClean="0">
                <a:solidFill>
                  <a:schemeClr val="tx1"/>
                </a:solidFill>
                <a:latin typeface="+mn-lt"/>
                <a:ea typeface="+mn-ea"/>
                <a:cs typeface="+mn-cs"/>
              </a:rPr>
              <a:t>In my 20s, while seeing RENT for the second time, I would shoot up from my seat minutes after Mark began strumming his guitar in narration. I would cover my ears and squint and run away from the stage, as if I had been set ablaze by a stranger’s rogue match. I would find myself cowering in the restroom, attempting to step foot once again outside the bathroom door, but the theater would be so saturated in song that even from where I stood, hovering by the exit, my ears would ache in some unknown assault. I would eventually flee</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from the </a:t>
            </a:r>
            <a:r>
              <a:rPr lang="en-US" sz="900" kern="1200" dirty="0" err="1" smtClean="0">
                <a:solidFill>
                  <a:schemeClr val="tx1"/>
                </a:solidFill>
                <a:latin typeface="+mn-lt"/>
                <a:ea typeface="+mn-ea"/>
                <a:cs typeface="+mn-cs"/>
              </a:rPr>
              <a:t>Nederlander</a:t>
            </a:r>
            <a:r>
              <a:rPr lang="en-US" sz="900" kern="1200" dirty="0" smtClean="0">
                <a:solidFill>
                  <a:schemeClr val="tx1"/>
                </a:solidFill>
                <a:latin typeface="+mn-lt"/>
                <a:ea typeface="+mn-ea"/>
                <a:cs typeface="+mn-cs"/>
              </a:rPr>
              <a:t> Theatre, a refugee, no longer welcome in the land I used to call my home” </a:t>
            </a:r>
          </a:p>
          <a:p>
            <a:endParaRPr lang="en-US" sz="900" kern="1200" dirty="0" smtClean="0">
              <a:solidFill>
                <a:schemeClr val="tx1"/>
              </a:solidFill>
              <a:latin typeface="+mn-lt"/>
              <a:ea typeface="+mn-ea"/>
              <a:cs typeface="+mn-cs"/>
            </a:endParaRPr>
          </a:p>
          <a:p>
            <a:endParaRPr lang="en-US" sz="900" dirty="0" smtClean="0">
              <a:sym typeface="Wingdings"/>
            </a:endParaRPr>
          </a:p>
        </p:txBody>
      </p:sp>
      <p:sp>
        <p:nvSpPr>
          <p:cNvPr id="4" name="Slide Number Placeholder 3"/>
          <p:cNvSpPr>
            <a:spLocks noGrp="1"/>
          </p:cNvSpPr>
          <p:nvPr>
            <p:ph type="sldNum" sz="quarter" idx="10"/>
          </p:nvPr>
        </p:nvSpPr>
        <p:spPr/>
        <p:txBody>
          <a:bodyPr/>
          <a:lstStyle/>
          <a:p>
            <a:fld id="{715A93B0-C56B-6E49-B5D1-197976ECE54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sz="1200" kern="1200" dirty="0" smtClean="0">
              <a:solidFill>
                <a:schemeClr val="tx1"/>
              </a:solidFill>
              <a:latin typeface="+mn-lt"/>
              <a:ea typeface="+mn-ea"/>
              <a:cs typeface="+mn-cs"/>
              <a:sym typeface="Wingding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ym typeface="Wingdings"/>
              </a:rPr>
              <a:t>And with all that,</a:t>
            </a:r>
            <a:r>
              <a:rPr lang="en-US" baseline="0" dirty="0" smtClean="0">
                <a:sym typeface="Wingdings"/>
              </a:rPr>
              <a:t> I still love the arts and </a:t>
            </a:r>
            <a:r>
              <a:rPr lang="en-US" baseline="0" dirty="0" smtClean="0">
                <a:sym typeface="Wingdings"/>
              </a:rPr>
              <a:t>culture</a:t>
            </a:r>
            <a:r>
              <a:rPr lang="en-US" dirty="0" smtClean="0">
                <a:sym typeface="Wingdings"/>
              </a:rPr>
              <a:t> as the photos on this slide show.</a:t>
            </a:r>
            <a:endParaRPr lang="en-US" baseline="0" dirty="0" smtClean="0">
              <a:sym typeface="Wingding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sym typeface="Wingding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sym typeface="Wingdings"/>
              </a:rPr>
              <a:t>It’s important to note that I’m </a:t>
            </a:r>
            <a:r>
              <a:rPr lang="en-US" dirty="0" smtClean="0">
                <a:sym typeface="Wingdings"/>
              </a:rPr>
              <a:t>the daughter of an art consultant mother and an amateur astronomer father (both theater lovers, by the way), so my childhood was filled with visits to The MET, </a:t>
            </a:r>
            <a:r>
              <a:rPr lang="en-US" dirty="0" err="1" smtClean="0">
                <a:sym typeface="Wingdings"/>
              </a:rPr>
              <a:t>MoMA</a:t>
            </a:r>
            <a:r>
              <a:rPr lang="en-US" dirty="0" smtClean="0">
                <a:sym typeface="Wingdings"/>
              </a:rPr>
              <a:t>, The Museum of Natural History, science museums, the Bronx Zoo, the NY Aquarium, and of course,</a:t>
            </a:r>
            <a:r>
              <a:rPr lang="en-US" baseline="0" dirty="0" smtClean="0">
                <a:sym typeface="Wingdings"/>
              </a:rPr>
              <a:t> as I just explained to you, </a:t>
            </a:r>
            <a:r>
              <a:rPr lang="en-US" dirty="0" smtClean="0">
                <a:sym typeface="Wingdings"/>
              </a:rPr>
              <a:t>Broadway. I learned to play piano at a young age, I wanted to be a ballerina for the longest time (that clearly didn’t happen), and to this day, I still write poetry. If you asked me what sort of person I was, I’d almost always answer “creative.” </a:t>
            </a:r>
          </a:p>
          <a:p>
            <a:endParaRPr lang="en-US" dirty="0" smtClean="0">
              <a:sym typeface="Wingdings"/>
            </a:endParaRPr>
          </a:p>
          <a:p>
            <a:r>
              <a:rPr lang="en-US" dirty="0" smtClean="0">
                <a:sym typeface="Wingdings"/>
              </a:rPr>
              <a:t>In spite of my sensory challenges</a:t>
            </a:r>
            <a:r>
              <a:rPr lang="en-US" baseline="0" dirty="0" smtClean="0">
                <a:sym typeface="Wingdings"/>
              </a:rPr>
              <a:t>, I’ve found ways to participate in arts and culture. My own rule in my sensory life is “if it makes you feel bad, don’t do it.” It’s why I ultimately stopped going to the theater – although I’m so happy to know that the Theatre Development Fund has been working with such dedication to help people with sensory issues experience theater, because nothing compares to the majesty of the stage, in my opinion. </a:t>
            </a:r>
          </a:p>
          <a:p>
            <a:endParaRPr lang="en-US" baseline="0" dirty="0" smtClean="0">
              <a:sym typeface="Wingdings"/>
            </a:endParaRPr>
          </a:p>
          <a:p>
            <a:r>
              <a:rPr lang="en-US" baseline="0" dirty="0" smtClean="0">
                <a:sym typeface="Wingdings"/>
              </a:rPr>
              <a:t>These days, my amazing husband Josh and I have found the best ways for us to visit cultural institutions. We go when I know I’m the freshest – earlier in the day – and we take our car, so I’m not overwhelmed by public transportation before I even step foot inside of the museum or library or zoo. I look up each place we’re headed before we even leave, so I’m familiar in part with the look and layout of the venue. I’m realistic about how I’m feeling that day – how sensitive I am – and we look at the available exhibits and pick one or two that really speak to us. When I’m done, I’m usually VERY done, and he’s amazingly flexible with accepting that and helping me leave if I need the help. I call him my “handler” (something that has wonderfully taken off in the adult community – our helpers, our partners, are our handlers), and he’s equipped to support me if my sensory system fails and I go into a shutdown, meaning I can no longer see, hear, understand where my body is in space, or make sense of sensory input in general. </a:t>
            </a:r>
          </a:p>
          <a:p>
            <a:endParaRPr lang="en-US" baseline="0" dirty="0" smtClean="0">
              <a:sym typeface="Wingdings"/>
            </a:endParaRPr>
          </a:p>
          <a:p>
            <a:r>
              <a:rPr lang="en-US" baseline="0" dirty="0" smtClean="0">
                <a:sym typeface="Wingdings"/>
              </a:rPr>
              <a:t>You’d be amazed how helpful a hand-squeeze is in the middle of a visually-overwhelming exhibit, and how pivotal it is to have someone next to you who can guide you out of the labyrinthine (labor-IN-thin) halls of an aquarium at a moment’s notice.</a:t>
            </a:r>
            <a:endParaRPr lang="en-US" dirty="0"/>
          </a:p>
        </p:txBody>
      </p:sp>
      <p:sp>
        <p:nvSpPr>
          <p:cNvPr id="4" name="Slide Number Placeholder 3"/>
          <p:cNvSpPr>
            <a:spLocks noGrp="1"/>
          </p:cNvSpPr>
          <p:nvPr>
            <p:ph type="sldNum" sz="quarter" idx="10"/>
          </p:nvPr>
        </p:nvSpPr>
        <p:spPr/>
        <p:txBody>
          <a:bodyPr/>
          <a:lstStyle/>
          <a:p>
            <a:fld id="{715A93B0-C56B-6E49-B5D1-197976ECE54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2BD345-6FFD-9F4B-B1BF-15117427D20B}" type="datetimeFigureOut">
              <a:rPr lang="en-US" smtClean="0"/>
              <a:pPr/>
              <a:t>4/8/16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B8C015-782D-FA45-9582-10C3FAE2442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BD345-6FFD-9F4B-B1BF-15117427D20B}" type="datetimeFigureOut">
              <a:rPr lang="en-US" smtClean="0"/>
              <a:pPr/>
              <a:t>4/8/16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535FE-D4BD-0345-B0D3-0517A7A35EB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BD345-6FFD-9F4B-B1BF-15117427D20B}" type="datetimeFigureOut">
              <a:rPr lang="en-US" smtClean="0"/>
              <a:pPr/>
              <a:t>4/8/16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535FE-D4BD-0345-B0D3-0517A7A35EB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BD345-6FFD-9F4B-B1BF-15117427D20B}" type="datetimeFigureOut">
              <a:rPr lang="en-US" smtClean="0"/>
              <a:pPr/>
              <a:t>4/8/16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535FE-D4BD-0345-B0D3-0517A7A35EB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2BD345-6FFD-9F4B-B1BF-15117427D20B}" type="datetimeFigureOut">
              <a:rPr lang="en-US" smtClean="0"/>
              <a:pPr/>
              <a:t>4/8/16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535FE-D4BD-0345-B0D3-0517A7A35EB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2BD345-6FFD-9F4B-B1BF-15117427D20B}" type="datetimeFigureOut">
              <a:rPr lang="en-US" smtClean="0"/>
              <a:pPr/>
              <a:t>4/8/16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9535FE-D4BD-0345-B0D3-0517A7A35EB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2BD345-6FFD-9F4B-B1BF-15117427D20B}" type="datetimeFigureOut">
              <a:rPr lang="en-US" smtClean="0"/>
              <a:pPr/>
              <a:t>4/8/16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9535FE-D4BD-0345-B0D3-0517A7A35EB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2BD345-6FFD-9F4B-B1BF-15117427D20B}" type="datetimeFigureOut">
              <a:rPr lang="en-US" smtClean="0"/>
              <a:pPr/>
              <a:t>4/8/16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9535FE-D4BD-0345-B0D3-0517A7A35EB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BD345-6FFD-9F4B-B1BF-15117427D20B}" type="datetimeFigureOut">
              <a:rPr lang="en-US" smtClean="0"/>
              <a:pPr/>
              <a:t>4/8/16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9535FE-D4BD-0345-B0D3-0517A7A35EB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BD345-6FFD-9F4B-B1BF-15117427D20B}" type="datetimeFigureOut">
              <a:rPr lang="en-US" smtClean="0"/>
              <a:pPr/>
              <a:t>4/8/16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BD345-6FFD-9F4B-B1BF-15117427D20B}" type="datetimeFigureOut">
              <a:rPr lang="en-US" smtClean="0"/>
              <a:pPr/>
              <a:t>4/8/16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9535FE-D4BD-0345-B0D3-0517A7A35EB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BD345-6FFD-9F4B-B1BF-15117427D20B}" type="datetimeFigureOut">
              <a:rPr lang="en-US" smtClean="0"/>
              <a:pPr/>
              <a:t>4/8/16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535FE-D4BD-0345-B0D3-0517A7A35E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1" Type="http://schemas.openxmlformats.org/officeDocument/2006/relationships/image" Target="../media/image14.jpeg"/><Relationship Id="rId12" Type="http://schemas.openxmlformats.org/officeDocument/2006/relationships/image" Target="../media/image15.jpeg"/><Relationship Id="rId13"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11.jpeg"/><Relationship Id="rId9" Type="http://schemas.openxmlformats.org/officeDocument/2006/relationships/image" Target="../media/image12.jpeg"/><Relationship Id="rId10"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833" y="2517837"/>
            <a:ext cx="8712285" cy="1470025"/>
          </a:xfrm>
        </p:spPr>
        <p:txBody>
          <a:bodyPr>
            <a:normAutofit fontScale="90000"/>
          </a:bodyPr>
          <a:lstStyle/>
          <a:p>
            <a:r>
              <a:rPr lang="en-US" sz="5000" dirty="0" smtClean="0"/>
              <a:t>Sensory Processing Disorder (SPD) </a:t>
            </a:r>
            <a:br>
              <a:rPr lang="en-US" sz="5000" dirty="0" smtClean="0"/>
            </a:br>
            <a:r>
              <a:rPr lang="en-US" sz="5000" dirty="0" smtClean="0"/>
              <a:t>and Arts &amp; Culture</a:t>
            </a:r>
            <a:endParaRPr lang="en-US" sz="5000" dirty="0"/>
          </a:p>
        </p:txBody>
      </p:sp>
      <p:sp>
        <p:nvSpPr>
          <p:cNvPr id="3" name="Subtitle 2"/>
          <p:cNvSpPr>
            <a:spLocks noGrp="1"/>
          </p:cNvSpPr>
          <p:nvPr>
            <p:ph type="subTitle" idx="1"/>
          </p:nvPr>
        </p:nvSpPr>
        <p:spPr>
          <a:xfrm>
            <a:off x="1854200" y="5204011"/>
            <a:ext cx="5446713" cy="1446508"/>
          </a:xfrm>
        </p:spPr>
        <p:txBody>
          <a:bodyPr>
            <a:normAutofit fontScale="62500" lnSpcReduction="20000"/>
          </a:bodyPr>
          <a:lstStyle/>
          <a:p>
            <a:endParaRPr lang="en-US" dirty="0" smtClean="0"/>
          </a:p>
          <a:p>
            <a:r>
              <a:rPr lang="en-US" dirty="0" smtClean="0"/>
              <a:t>By Rachel S. Schneider, M.A., MHC</a:t>
            </a:r>
          </a:p>
          <a:p>
            <a:r>
              <a:rPr lang="en-US" dirty="0" smtClean="0"/>
              <a:t>Author of </a:t>
            </a:r>
            <a:r>
              <a:rPr lang="en-US" u="sng" dirty="0" smtClean="0"/>
              <a:t>Making Sense: A Guide to Sensory Issues</a:t>
            </a:r>
          </a:p>
          <a:p>
            <a:r>
              <a:rPr lang="en-US" dirty="0" smtClean="0"/>
              <a:t>SPD Adult and Advocate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80654"/>
            <a:ext cx="8229600" cy="1143000"/>
          </a:xfrm>
        </p:spPr>
        <p:txBody>
          <a:bodyPr>
            <a:normAutofit fontScale="90000"/>
          </a:bodyPr>
          <a:lstStyle/>
          <a:p>
            <a:r>
              <a:rPr lang="en-US" dirty="0" smtClean="0"/>
              <a:t>What SPD May Look Like</a:t>
            </a:r>
            <a:br>
              <a:rPr lang="en-US" dirty="0" smtClean="0"/>
            </a:br>
            <a:r>
              <a:rPr lang="en-US" dirty="0" smtClean="0"/>
              <a:t>in Arts/Culture Setting</a:t>
            </a:r>
            <a:endParaRPr lang="en-US" dirty="0"/>
          </a:p>
        </p:txBody>
      </p:sp>
      <p:sp>
        <p:nvSpPr>
          <p:cNvPr id="3" name="Content Placeholder 2"/>
          <p:cNvSpPr>
            <a:spLocks noGrp="1"/>
          </p:cNvSpPr>
          <p:nvPr>
            <p:ph idx="1"/>
          </p:nvPr>
        </p:nvSpPr>
        <p:spPr>
          <a:xfrm>
            <a:off x="1064504" y="3174567"/>
            <a:ext cx="6868908" cy="3353413"/>
          </a:xfrm>
        </p:spPr>
        <p:txBody>
          <a:bodyPr>
            <a:normAutofit fontScale="62500" lnSpcReduction="20000"/>
          </a:bodyPr>
          <a:lstStyle/>
          <a:p>
            <a:r>
              <a:rPr lang="en-US" dirty="0" smtClean="0"/>
              <a:t>(AVOID) Fearing going to a museum, zoo, concert, or theater – concern about being overwhelmed</a:t>
            </a:r>
          </a:p>
          <a:p>
            <a:r>
              <a:rPr lang="en-US" dirty="0" smtClean="0"/>
              <a:t>Overwhelm can lead to meltdown or shutdown</a:t>
            </a:r>
          </a:p>
          <a:p>
            <a:r>
              <a:rPr lang="en-US" dirty="0" smtClean="0"/>
              <a:t>(CRAVE) Overly-engaged with cultural event. Wanting to touch all of the animals, press face or body up against booming speaker, hold objects, participate</a:t>
            </a:r>
          </a:p>
          <a:p>
            <a:r>
              <a:rPr lang="en-US" dirty="0" smtClean="0"/>
              <a:t>(IGNORE) More likely to be injured on premises, may seem disengaged</a:t>
            </a:r>
          </a:p>
          <a:p>
            <a:r>
              <a:rPr lang="en-US" dirty="0" smtClean="0"/>
              <a:t>Discrimination Subtype of SPD: issues with identifying source of sound, touch to ID what they’re seeing.</a:t>
            </a:r>
          </a:p>
          <a:p>
            <a:r>
              <a:rPr lang="en-US" dirty="0" smtClean="0"/>
              <a:t>Sensory-Based Motor Disorder: might be watchers and not participators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820"/>
            <a:ext cx="8229600" cy="726703"/>
          </a:xfrm>
        </p:spPr>
        <p:txBody>
          <a:bodyPr>
            <a:normAutofit fontScale="90000"/>
          </a:bodyPr>
          <a:lstStyle/>
          <a:p>
            <a:r>
              <a:rPr lang="en-US" dirty="0" smtClean="0"/>
              <a:t>Tips to Help Guests with SPD</a:t>
            </a:r>
            <a:endParaRPr lang="en-US" dirty="0"/>
          </a:p>
        </p:txBody>
      </p:sp>
      <p:sp>
        <p:nvSpPr>
          <p:cNvPr id="3" name="Content Placeholder 2"/>
          <p:cNvSpPr>
            <a:spLocks noGrp="1"/>
          </p:cNvSpPr>
          <p:nvPr>
            <p:ph idx="1"/>
          </p:nvPr>
        </p:nvSpPr>
        <p:spPr>
          <a:xfrm>
            <a:off x="1279623" y="2203523"/>
            <a:ext cx="7407177" cy="4280998"/>
          </a:xfrm>
        </p:spPr>
        <p:txBody>
          <a:bodyPr>
            <a:normAutofit fontScale="92500" lnSpcReduction="10000"/>
          </a:bodyPr>
          <a:lstStyle/>
          <a:p>
            <a:r>
              <a:rPr lang="en-US" dirty="0" smtClean="0"/>
              <a:t>Recognize that their needs are sensory-based</a:t>
            </a:r>
          </a:p>
          <a:p>
            <a:r>
              <a:rPr lang="en-US" dirty="0" smtClean="0"/>
              <a:t>Think about how all eight senses come into play in your institution</a:t>
            </a:r>
          </a:p>
          <a:p>
            <a:r>
              <a:rPr lang="en-US" dirty="0" smtClean="0"/>
              <a:t>Consider a sensory-friendly hour, day, half-day</a:t>
            </a:r>
          </a:p>
          <a:p>
            <a:r>
              <a:rPr lang="en-US" dirty="0" smtClean="0"/>
              <a:t>Consider a quiet space for escape</a:t>
            </a:r>
          </a:p>
          <a:p>
            <a:r>
              <a:rPr lang="en-US" dirty="0" smtClean="0"/>
              <a:t>Exhibits near exits = less stressful</a:t>
            </a:r>
          </a:p>
          <a:p>
            <a:r>
              <a:rPr lang="en-US" dirty="0" smtClean="0"/>
              <a:t>Recognize meltdowns and shutdowns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7638"/>
            <a:ext cx="8229600" cy="864114"/>
          </a:xfrm>
        </p:spPr>
        <p:txBody>
          <a:bodyPr/>
          <a:lstStyle/>
          <a:p>
            <a:r>
              <a:rPr lang="en-US" dirty="0" smtClean="0"/>
              <a:t>Breathing Room</a:t>
            </a:r>
            <a:endParaRPr lang="en-US" dirty="0"/>
          </a:p>
        </p:txBody>
      </p:sp>
      <p:pic>
        <p:nvPicPr>
          <p:cNvPr id="4" name="Content Placeholder 3" descr="Screen shot 2016-04-04 at 10.51.45 AM.png"/>
          <p:cNvPicPr>
            <a:picLocks noGrp="1" noChangeAspect="1"/>
          </p:cNvPicPr>
          <p:nvPr>
            <p:ph idx="1"/>
          </p:nvPr>
        </p:nvPicPr>
        <p:blipFill>
          <a:blip r:embed="rId3"/>
          <a:srcRect l="-13126" r="-13126"/>
          <a:stretch>
            <a:fillRect/>
          </a:stretch>
        </p:blipFill>
        <p:spPr>
          <a:xfrm>
            <a:off x="578699" y="2371590"/>
            <a:ext cx="8108101" cy="4613974"/>
          </a:xfr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8017"/>
            <a:ext cx="8229600" cy="815274"/>
          </a:xfrm>
        </p:spPr>
        <p:txBody>
          <a:bodyPr/>
          <a:lstStyle/>
          <a:p>
            <a:r>
              <a:rPr lang="en-US" dirty="0" smtClean="0"/>
              <a:t>Follow Me!</a:t>
            </a:r>
            <a:endParaRPr lang="en-US" dirty="0"/>
          </a:p>
        </p:txBody>
      </p:sp>
      <p:sp>
        <p:nvSpPr>
          <p:cNvPr id="3" name="Content Placeholder 2"/>
          <p:cNvSpPr>
            <a:spLocks noGrp="1"/>
          </p:cNvSpPr>
          <p:nvPr>
            <p:ph idx="1"/>
          </p:nvPr>
        </p:nvSpPr>
        <p:spPr>
          <a:xfrm>
            <a:off x="831670" y="2669938"/>
            <a:ext cx="7280087" cy="3855409"/>
          </a:xfrm>
        </p:spPr>
        <p:txBody>
          <a:bodyPr>
            <a:normAutofit fontScale="92500" lnSpcReduction="10000"/>
          </a:bodyPr>
          <a:lstStyle/>
          <a:p>
            <a:pPr>
              <a:buNone/>
            </a:pPr>
            <a:r>
              <a:rPr lang="en-US" dirty="0" smtClean="0"/>
              <a:t>MY BOOK: </a:t>
            </a:r>
            <a:r>
              <a:rPr lang="en-US" dirty="0" err="1" smtClean="0"/>
              <a:t>www.rachel-schneider.com</a:t>
            </a:r>
            <a:endParaRPr lang="en-US" dirty="0" smtClean="0"/>
          </a:p>
          <a:p>
            <a:pPr>
              <a:buNone/>
            </a:pPr>
            <a:r>
              <a:rPr lang="en-US" dirty="0" smtClean="0"/>
              <a:t>BLOG: </a:t>
            </a:r>
            <a:r>
              <a:rPr lang="en-US" dirty="0" err="1" smtClean="0"/>
              <a:t>comingtosenses.blogspot.com</a:t>
            </a:r>
            <a:endParaRPr lang="en-US" dirty="0" smtClean="0"/>
          </a:p>
          <a:p>
            <a:pPr>
              <a:buNone/>
            </a:pPr>
            <a:r>
              <a:rPr lang="en-US" dirty="0" smtClean="0"/>
              <a:t>WEBSITE: </a:t>
            </a:r>
            <a:r>
              <a:rPr lang="en-US" dirty="0" err="1" smtClean="0"/>
              <a:t>www.rachel-schneider.com</a:t>
            </a:r>
            <a:endParaRPr lang="en-US" dirty="0" smtClean="0"/>
          </a:p>
          <a:p>
            <a:pPr>
              <a:buNone/>
            </a:pPr>
            <a:r>
              <a:rPr lang="en-US" dirty="0" smtClean="0"/>
              <a:t>FACEBOOK: https://www.facebook.com/coming2mysenses</a:t>
            </a:r>
          </a:p>
          <a:p>
            <a:pPr>
              <a:buNone/>
            </a:pPr>
            <a:r>
              <a:rPr lang="en-US" dirty="0" smtClean="0"/>
              <a:t>TWITTER:@coming2mysenses</a:t>
            </a:r>
          </a:p>
          <a:p>
            <a:pPr>
              <a:buNone/>
            </a:pPr>
            <a:r>
              <a:rPr lang="en-US" dirty="0" smtClean="0"/>
              <a:t>PINTEREST: https://www.pinterest.com/coming2mysenses</a:t>
            </a:r>
          </a:p>
          <a:p>
            <a:pPr>
              <a:buNone/>
            </a:pPr>
            <a:endParaRPr lang="en-US" dirty="0" smtClean="0"/>
          </a:p>
          <a:p>
            <a:pPr>
              <a:buNone/>
            </a:pPr>
            <a:endParaRPr lang="en-US" dirty="0" smtClean="0"/>
          </a:p>
          <a:p>
            <a:pPr>
              <a:buNone/>
            </a:pPr>
            <a:endParaRPr lang="en-US" dirty="0" smtClean="0"/>
          </a:p>
          <a:p>
            <a:pPr>
              <a:buNone/>
            </a:pPr>
            <a:endParaRPr lang="en-US" dirty="0"/>
          </a:p>
        </p:txBody>
      </p:sp>
      <p:pic>
        <p:nvPicPr>
          <p:cNvPr id="4" name="Picture 3" descr="RachelHeadshot2014.jpg"/>
          <p:cNvPicPr>
            <a:picLocks noChangeAspect="1"/>
          </p:cNvPicPr>
          <p:nvPr/>
        </p:nvPicPr>
        <p:blipFill>
          <a:blip r:embed="rId3"/>
          <a:stretch>
            <a:fillRect/>
          </a:stretch>
        </p:blipFill>
        <p:spPr>
          <a:xfrm>
            <a:off x="7569200" y="2669938"/>
            <a:ext cx="1574800" cy="225329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416"/>
            <a:ext cx="8229600" cy="1143000"/>
          </a:xfrm>
        </p:spPr>
        <p:txBody>
          <a:bodyPr/>
          <a:lstStyle/>
          <a:p>
            <a:r>
              <a:rPr lang="en-US" dirty="0" smtClean="0"/>
              <a:t>A Bit About Me</a:t>
            </a:r>
            <a:endParaRPr lang="en-US" dirty="0"/>
          </a:p>
        </p:txBody>
      </p:sp>
      <p:pic>
        <p:nvPicPr>
          <p:cNvPr id="6" name="Picture 5" descr="MakingSenseCover.jpg"/>
          <p:cNvPicPr>
            <a:picLocks noChangeAspect="1"/>
          </p:cNvPicPr>
          <p:nvPr/>
        </p:nvPicPr>
        <p:blipFill>
          <a:blip r:embed="rId3"/>
          <a:stretch>
            <a:fillRect/>
          </a:stretch>
        </p:blipFill>
        <p:spPr>
          <a:xfrm>
            <a:off x="528392" y="2239478"/>
            <a:ext cx="3100103" cy="4618521"/>
          </a:xfrm>
          <a:prstGeom prst="rect">
            <a:avLst/>
          </a:prstGeom>
        </p:spPr>
      </p:pic>
      <p:pic>
        <p:nvPicPr>
          <p:cNvPr id="10" name="Picture 9" descr="RachelHeadshot2014.jpg"/>
          <p:cNvPicPr>
            <a:picLocks noChangeAspect="1"/>
          </p:cNvPicPr>
          <p:nvPr/>
        </p:nvPicPr>
        <p:blipFill>
          <a:blip r:embed="rId4"/>
          <a:stretch>
            <a:fillRect/>
          </a:stretch>
        </p:blipFill>
        <p:spPr>
          <a:xfrm>
            <a:off x="5920138" y="2239478"/>
            <a:ext cx="3223861" cy="461283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9306"/>
            <a:ext cx="8229600" cy="1143000"/>
          </a:xfrm>
        </p:spPr>
        <p:txBody>
          <a:bodyPr/>
          <a:lstStyle/>
          <a:p>
            <a:r>
              <a:rPr lang="en-US" sz="3900" dirty="0" smtClean="0"/>
              <a:t>Sensory Processing Disorder (SPD)</a:t>
            </a:r>
            <a:endParaRPr lang="en-US" sz="3900" dirty="0"/>
          </a:p>
        </p:txBody>
      </p:sp>
      <p:sp>
        <p:nvSpPr>
          <p:cNvPr id="3" name="Content Placeholder 2"/>
          <p:cNvSpPr>
            <a:spLocks noGrp="1"/>
          </p:cNvSpPr>
          <p:nvPr>
            <p:ph idx="1"/>
          </p:nvPr>
        </p:nvSpPr>
        <p:spPr>
          <a:xfrm>
            <a:off x="690994" y="2502306"/>
            <a:ext cx="7753024" cy="3779006"/>
          </a:xfrm>
        </p:spPr>
        <p:txBody>
          <a:bodyPr>
            <a:normAutofit lnSpcReduction="10000"/>
          </a:bodyPr>
          <a:lstStyle/>
          <a:p>
            <a:pPr>
              <a:buNone/>
            </a:pPr>
            <a:r>
              <a:rPr lang="en-US" dirty="0" smtClean="0"/>
              <a:t>		      </a:t>
            </a:r>
            <a:r>
              <a:rPr lang="en-US" u="sng" dirty="0" smtClean="0"/>
              <a:t>Sensory Processing Disorder:</a:t>
            </a:r>
          </a:p>
          <a:p>
            <a:pPr>
              <a:buNone/>
            </a:pPr>
            <a:r>
              <a:rPr lang="en-US" dirty="0" smtClean="0"/>
              <a:t>	A neurological condition that impacts the way a person processes (takes in, reacts to) information from the eight senses, including sight, hearing, touch, taste, smell, balance, where the body ends and the world begins, and the status of internal organs.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0632"/>
            <a:ext cx="8229600" cy="1143000"/>
          </a:xfrm>
        </p:spPr>
        <p:txBody>
          <a:bodyPr/>
          <a:lstStyle/>
          <a:p>
            <a:r>
              <a:rPr lang="en-US" sz="3900" dirty="0" smtClean="0"/>
              <a:t>Sensory Processing Disorder (SPD)</a:t>
            </a:r>
            <a:endParaRPr lang="en-US" sz="3900" dirty="0"/>
          </a:p>
        </p:txBody>
      </p:sp>
      <p:sp>
        <p:nvSpPr>
          <p:cNvPr id="3" name="Content Placeholder 2"/>
          <p:cNvSpPr>
            <a:spLocks noGrp="1"/>
          </p:cNvSpPr>
          <p:nvPr>
            <p:ph idx="1"/>
          </p:nvPr>
        </p:nvSpPr>
        <p:spPr>
          <a:xfrm>
            <a:off x="728345" y="2483632"/>
            <a:ext cx="7696998" cy="3941313"/>
          </a:xfrm>
        </p:spPr>
        <p:txBody>
          <a:bodyPr>
            <a:normAutofit fontScale="77500" lnSpcReduction="20000"/>
          </a:bodyPr>
          <a:lstStyle/>
          <a:p>
            <a:pPr>
              <a:buNone/>
            </a:pPr>
            <a:r>
              <a:rPr lang="en-US" dirty="0" smtClean="0"/>
              <a:t>Different subtypes of SPD:</a:t>
            </a:r>
          </a:p>
          <a:p>
            <a:r>
              <a:rPr lang="en-US" dirty="0" smtClean="0"/>
              <a:t>Sensory Modulation Disorder*: over-respond, under-respond, or neglect to respond to sensory input in some combination between the eight senses (avoid, crave, or ignore input) *Rachel’s main issue</a:t>
            </a:r>
          </a:p>
          <a:p>
            <a:r>
              <a:rPr lang="en-US" dirty="0" smtClean="0"/>
              <a:t>Sensory Discrimination Disorder: trouble understanding basic sensory qualities of objects, places, people</a:t>
            </a:r>
          </a:p>
          <a:p>
            <a:r>
              <a:rPr lang="en-US" dirty="0" smtClean="0"/>
              <a:t>Sensory-Based Motor Disorder: trouble maintaining posture, planning and executing movements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111"/>
            <a:ext cx="8229600" cy="1143000"/>
          </a:xfrm>
        </p:spPr>
        <p:txBody>
          <a:bodyPr/>
          <a:lstStyle/>
          <a:p>
            <a:r>
              <a:rPr lang="en-US" dirty="0" smtClean="0"/>
              <a:t>SPD Doesn’t Discriminate</a:t>
            </a:r>
            <a:endParaRPr lang="en-US" dirty="0"/>
          </a:p>
        </p:txBody>
      </p:sp>
      <p:sp>
        <p:nvSpPr>
          <p:cNvPr id="3" name="Content Placeholder 2"/>
          <p:cNvSpPr>
            <a:spLocks noGrp="1"/>
          </p:cNvSpPr>
          <p:nvPr>
            <p:ph idx="1"/>
          </p:nvPr>
        </p:nvSpPr>
        <p:spPr>
          <a:xfrm>
            <a:off x="915100" y="2857111"/>
            <a:ext cx="7771700" cy="4000889"/>
          </a:xfrm>
        </p:spPr>
        <p:txBody>
          <a:bodyPr/>
          <a:lstStyle/>
          <a:p>
            <a:r>
              <a:rPr lang="en-US" dirty="0" smtClean="0"/>
              <a:t>Children often diagnosed in childhood</a:t>
            </a:r>
          </a:p>
          <a:p>
            <a:r>
              <a:rPr lang="en-US" dirty="0" smtClean="0"/>
              <a:t>Some of us go undetected until adolescence and adulthood</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52752" y="1417638"/>
            <a:ext cx="8229600" cy="1143000"/>
          </a:xfrm>
        </p:spPr>
        <p:txBody>
          <a:bodyPr/>
          <a:lstStyle/>
          <a:p>
            <a:r>
              <a:rPr lang="en-US" dirty="0" smtClean="0"/>
              <a:t>Research</a:t>
            </a:r>
            <a:endParaRPr lang="en-US" dirty="0"/>
          </a:p>
        </p:txBody>
      </p:sp>
      <p:sp>
        <p:nvSpPr>
          <p:cNvPr id="3" name="Content Placeholder 2"/>
          <p:cNvSpPr>
            <a:spLocks noGrp="1"/>
          </p:cNvSpPr>
          <p:nvPr>
            <p:ph idx="1"/>
          </p:nvPr>
        </p:nvSpPr>
        <p:spPr>
          <a:xfrm>
            <a:off x="457200" y="2823099"/>
            <a:ext cx="4010352" cy="4034899"/>
          </a:xfrm>
        </p:spPr>
        <p:txBody>
          <a:bodyPr>
            <a:normAutofit fontScale="62500" lnSpcReduction="20000"/>
          </a:bodyPr>
          <a:lstStyle/>
          <a:p>
            <a:r>
              <a:rPr lang="en-US" dirty="0" smtClean="0"/>
              <a:t>UCSF Research Team: SPD is caused by differences in the brain’s wiring.</a:t>
            </a:r>
          </a:p>
          <a:p>
            <a:r>
              <a:rPr lang="en-US" dirty="0" smtClean="0"/>
              <a:t>People with SPD have less white matter (or structural integrity is impaired) when compared to people without SPD.</a:t>
            </a:r>
          </a:p>
          <a:p>
            <a:r>
              <a:rPr lang="en-US" dirty="0" smtClean="0"/>
              <a:t>People with SPD aren’t wired as efficiently when it comes to processing sensory information. Especially true for multi-sensory processing, or processing sensory input from multiple senses at once.</a:t>
            </a:r>
          </a:p>
          <a:p>
            <a:endParaRPr lang="en-US" dirty="0"/>
          </a:p>
        </p:txBody>
      </p:sp>
      <p:pic>
        <p:nvPicPr>
          <p:cNvPr id="4" name="Picture 3" descr="SPD-brains.jpg"/>
          <p:cNvPicPr>
            <a:picLocks noChangeAspect="1"/>
          </p:cNvPicPr>
          <p:nvPr/>
        </p:nvPicPr>
        <p:blipFill>
          <a:blip r:embed="rId3"/>
          <a:stretch>
            <a:fillRect/>
          </a:stretch>
        </p:blipFill>
        <p:spPr>
          <a:xfrm>
            <a:off x="4635242" y="2823100"/>
            <a:ext cx="4369592" cy="40349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7638"/>
            <a:ext cx="8229600" cy="1143000"/>
          </a:xfrm>
        </p:spPr>
        <p:txBody>
          <a:bodyPr/>
          <a:lstStyle/>
          <a:p>
            <a:r>
              <a:rPr lang="en-US" dirty="0" smtClean="0"/>
              <a:t>SPD and Autism</a:t>
            </a:r>
            <a:endParaRPr lang="en-US" dirty="0"/>
          </a:p>
        </p:txBody>
      </p:sp>
      <p:sp>
        <p:nvSpPr>
          <p:cNvPr id="3" name="Content Placeholder 2"/>
          <p:cNvSpPr>
            <a:spLocks noGrp="1"/>
          </p:cNvSpPr>
          <p:nvPr>
            <p:ph idx="1"/>
          </p:nvPr>
        </p:nvSpPr>
        <p:spPr>
          <a:xfrm>
            <a:off x="440468" y="2668357"/>
            <a:ext cx="6075681" cy="4189643"/>
          </a:xfrm>
        </p:spPr>
        <p:txBody>
          <a:bodyPr>
            <a:normAutofit fontScale="70000" lnSpcReduction="20000"/>
          </a:bodyPr>
          <a:lstStyle/>
          <a:p>
            <a:r>
              <a:rPr lang="en-US" dirty="0" smtClean="0"/>
              <a:t>Researchers have found structural, neurological differences between people with SPD and people with an Autism Spectrum Disorder (ASD). </a:t>
            </a:r>
          </a:p>
          <a:p>
            <a:r>
              <a:rPr lang="en-US" dirty="0" smtClean="0"/>
              <a:t>Different (but sometimes related/adjacent) areas of the brain are impacted.</a:t>
            </a:r>
          </a:p>
          <a:p>
            <a:r>
              <a:rPr lang="en-US" dirty="0" smtClean="0"/>
              <a:t>Many people with an ASD also have SPD, but most people with SPD don’t have an ASD.</a:t>
            </a:r>
          </a:p>
          <a:p>
            <a:r>
              <a:rPr lang="en-US" dirty="0" smtClean="0"/>
              <a:t>People with SPD show an even greater disconnection in areas associated with sensory processing. </a:t>
            </a:r>
          </a:p>
          <a:p>
            <a:r>
              <a:rPr lang="en-US" dirty="0" smtClean="0"/>
              <a:t>SPD: no neurologically based communication/social challenges.</a:t>
            </a:r>
            <a:endParaRPr lang="en-US" dirty="0"/>
          </a:p>
        </p:txBody>
      </p:sp>
      <p:pic>
        <p:nvPicPr>
          <p:cNvPr id="4" name="Picture 3" descr="SPDvsAutism.jpg"/>
          <p:cNvPicPr>
            <a:picLocks noChangeAspect="1"/>
          </p:cNvPicPr>
          <p:nvPr/>
        </p:nvPicPr>
        <p:blipFill>
          <a:blip r:embed="rId3"/>
          <a:stretch>
            <a:fillRect/>
          </a:stretch>
        </p:blipFill>
        <p:spPr>
          <a:xfrm>
            <a:off x="6658172" y="2405331"/>
            <a:ext cx="2028628" cy="445266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8719"/>
            <a:ext cx="8229600" cy="1143000"/>
          </a:xfrm>
        </p:spPr>
        <p:txBody>
          <a:bodyPr>
            <a:normAutofit fontScale="90000"/>
          </a:bodyPr>
          <a:lstStyle/>
          <a:p>
            <a:r>
              <a:rPr lang="en-US" dirty="0" smtClean="0"/>
              <a:t>My Experience with Arts and Culture</a:t>
            </a:r>
            <a:endParaRPr lang="en-US" dirty="0"/>
          </a:p>
        </p:txBody>
      </p:sp>
      <p:pic>
        <p:nvPicPr>
          <p:cNvPr id="5" name="Picture 4" descr="Cats Party_RACH.jpg"/>
          <p:cNvPicPr>
            <a:picLocks noChangeAspect="1"/>
          </p:cNvPicPr>
          <p:nvPr/>
        </p:nvPicPr>
        <p:blipFill>
          <a:blip r:embed="rId3"/>
          <a:stretch>
            <a:fillRect/>
          </a:stretch>
        </p:blipFill>
        <p:spPr>
          <a:xfrm>
            <a:off x="2969407" y="2271719"/>
            <a:ext cx="2975415" cy="437693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 name="Picture 13" descr="Presentation_10_morganlibrart.jpg"/>
          <p:cNvPicPr>
            <a:picLocks noChangeAspect="1"/>
          </p:cNvPicPr>
          <p:nvPr/>
        </p:nvPicPr>
        <p:blipFill>
          <a:blip r:embed="rId3"/>
          <a:stretch>
            <a:fillRect/>
          </a:stretch>
        </p:blipFill>
        <p:spPr>
          <a:xfrm>
            <a:off x="4644245" y="5480538"/>
            <a:ext cx="2025862" cy="1377463"/>
          </a:xfrm>
          <a:prstGeom prst="rect">
            <a:avLst/>
          </a:prstGeom>
        </p:spPr>
      </p:pic>
      <p:pic>
        <p:nvPicPr>
          <p:cNvPr id="11" name="Picture 10" descr="Presentation3.jpg"/>
          <p:cNvPicPr>
            <a:picLocks noChangeAspect="1"/>
          </p:cNvPicPr>
          <p:nvPr/>
        </p:nvPicPr>
        <p:blipFill>
          <a:blip r:embed="rId4"/>
          <a:stretch>
            <a:fillRect/>
          </a:stretch>
        </p:blipFill>
        <p:spPr>
          <a:xfrm>
            <a:off x="6049522" y="3646525"/>
            <a:ext cx="3094477" cy="1739132"/>
          </a:xfrm>
          <a:prstGeom prst="rect">
            <a:avLst/>
          </a:prstGeom>
        </p:spPr>
      </p:pic>
      <p:pic>
        <p:nvPicPr>
          <p:cNvPr id="15" name="Picture 14" descr="Presentation_9_gettysburg.jpg"/>
          <p:cNvPicPr>
            <a:picLocks noChangeAspect="1"/>
          </p:cNvPicPr>
          <p:nvPr/>
        </p:nvPicPr>
        <p:blipFill>
          <a:blip r:embed="rId5"/>
          <a:stretch>
            <a:fillRect/>
          </a:stretch>
        </p:blipFill>
        <p:spPr>
          <a:xfrm>
            <a:off x="8064289" y="3388666"/>
            <a:ext cx="1079710" cy="1785727"/>
          </a:xfrm>
          <a:prstGeom prst="rect">
            <a:avLst/>
          </a:prstGeom>
        </p:spPr>
      </p:pic>
      <p:sp>
        <p:nvSpPr>
          <p:cNvPr id="2" name="Title 1"/>
          <p:cNvSpPr>
            <a:spLocks noGrp="1"/>
          </p:cNvSpPr>
          <p:nvPr>
            <p:ph type="title"/>
          </p:nvPr>
        </p:nvSpPr>
        <p:spPr>
          <a:xfrm>
            <a:off x="457200" y="1327976"/>
            <a:ext cx="8229600" cy="726703"/>
          </a:xfrm>
        </p:spPr>
        <p:txBody>
          <a:bodyPr>
            <a:normAutofit fontScale="90000"/>
          </a:bodyPr>
          <a:lstStyle/>
          <a:p>
            <a:r>
              <a:rPr lang="en-US" dirty="0" smtClean="0"/>
              <a:t>My Experience with Arts and Culture</a:t>
            </a:r>
            <a:endParaRPr lang="en-US" dirty="0"/>
          </a:p>
        </p:txBody>
      </p:sp>
      <p:pic>
        <p:nvPicPr>
          <p:cNvPr id="6" name="Picture 5" descr="Presentation12_smithsonian.jpg"/>
          <p:cNvPicPr>
            <a:picLocks noChangeAspect="1"/>
          </p:cNvPicPr>
          <p:nvPr/>
        </p:nvPicPr>
        <p:blipFill>
          <a:blip r:embed="rId6"/>
          <a:stretch>
            <a:fillRect/>
          </a:stretch>
        </p:blipFill>
        <p:spPr>
          <a:xfrm>
            <a:off x="379659" y="2244923"/>
            <a:ext cx="2209578" cy="1872503"/>
          </a:xfrm>
          <a:prstGeom prst="rect">
            <a:avLst/>
          </a:prstGeom>
        </p:spPr>
      </p:pic>
      <p:pic>
        <p:nvPicPr>
          <p:cNvPr id="8" name="Picture 7" descr="Presentation6_museummovingimage.jpg"/>
          <p:cNvPicPr>
            <a:picLocks noChangeAspect="1"/>
          </p:cNvPicPr>
          <p:nvPr/>
        </p:nvPicPr>
        <p:blipFill>
          <a:blip r:embed="rId7"/>
          <a:stretch>
            <a:fillRect/>
          </a:stretch>
        </p:blipFill>
        <p:spPr>
          <a:xfrm>
            <a:off x="2265567" y="2244923"/>
            <a:ext cx="2785596" cy="2094280"/>
          </a:xfrm>
          <a:prstGeom prst="rect">
            <a:avLst/>
          </a:prstGeom>
        </p:spPr>
      </p:pic>
      <p:pic>
        <p:nvPicPr>
          <p:cNvPr id="9" name="Picture 8" descr="Presentation_15_independencehall.jpg"/>
          <p:cNvPicPr>
            <a:picLocks noChangeAspect="1"/>
          </p:cNvPicPr>
          <p:nvPr/>
        </p:nvPicPr>
        <p:blipFill>
          <a:blip r:embed="rId8"/>
          <a:stretch>
            <a:fillRect/>
          </a:stretch>
        </p:blipFill>
        <p:spPr>
          <a:xfrm>
            <a:off x="2589237" y="3864486"/>
            <a:ext cx="2245135" cy="2993514"/>
          </a:xfrm>
          <a:prstGeom prst="rect">
            <a:avLst/>
          </a:prstGeom>
        </p:spPr>
      </p:pic>
      <p:pic>
        <p:nvPicPr>
          <p:cNvPr id="10" name="Picture 9" descr="Presentation8_transitmuseum.jpg"/>
          <p:cNvPicPr>
            <a:picLocks noChangeAspect="1"/>
          </p:cNvPicPr>
          <p:nvPr/>
        </p:nvPicPr>
        <p:blipFill>
          <a:blip r:embed="rId9"/>
          <a:stretch>
            <a:fillRect/>
          </a:stretch>
        </p:blipFill>
        <p:spPr>
          <a:xfrm>
            <a:off x="6467231" y="2054679"/>
            <a:ext cx="2676768" cy="1809807"/>
          </a:xfrm>
          <a:prstGeom prst="rect">
            <a:avLst/>
          </a:prstGeom>
        </p:spPr>
      </p:pic>
      <p:pic>
        <p:nvPicPr>
          <p:cNvPr id="7" name="Picture 6" descr="Presentation11_zoo.jpg"/>
          <p:cNvPicPr>
            <a:picLocks noChangeAspect="1"/>
          </p:cNvPicPr>
          <p:nvPr/>
        </p:nvPicPr>
        <p:blipFill>
          <a:blip r:embed="rId10"/>
          <a:stretch>
            <a:fillRect/>
          </a:stretch>
        </p:blipFill>
        <p:spPr>
          <a:xfrm>
            <a:off x="4386385" y="4047879"/>
            <a:ext cx="2080846" cy="1432660"/>
          </a:xfrm>
          <a:prstGeom prst="rect">
            <a:avLst/>
          </a:prstGeom>
        </p:spPr>
      </p:pic>
      <p:pic>
        <p:nvPicPr>
          <p:cNvPr id="12" name="Picture 11" descr="Presentation13_smithsonian_rembrandt.jpg"/>
          <p:cNvPicPr>
            <a:picLocks noChangeAspect="1"/>
          </p:cNvPicPr>
          <p:nvPr/>
        </p:nvPicPr>
        <p:blipFill>
          <a:blip r:embed="rId11"/>
          <a:stretch>
            <a:fillRect/>
          </a:stretch>
        </p:blipFill>
        <p:spPr>
          <a:xfrm>
            <a:off x="5051163" y="2144959"/>
            <a:ext cx="1416068" cy="1902920"/>
          </a:xfrm>
          <a:prstGeom prst="rect">
            <a:avLst/>
          </a:prstGeom>
        </p:spPr>
      </p:pic>
      <p:pic>
        <p:nvPicPr>
          <p:cNvPr id="13" name="Picture 12" descr="Presentation7_1987.jpg"/>
          <p:cNvPicPr>
            <a:picLocks noChangeAspect="1"/>
          </p:cNvPicPr>
          <p:nvPr/>
        </p:nvPicPr>
        <p:blipFill>
          <a:blip r:embed="rId12"/>
          <a:stretch>
            <a:fillRect/>
          </a:stretch>
        </p:blipFill>
        <p:spPr>
          <a:xfrm>
            <a:off x="6670106" y="5174393"/>
            <a:ext cx="2473893" cy="1683608"/>
          </a:xfrm>
          <a:prstGeom prst="rect">
            <a:avLst/>
          </a:prstGeom>
        </p:spPr>
      </p:pic>
      <p:pic>
        <p:nvPicPr>
          <p:cNvPr id="16" name="Picture 15" descr="Presentation3_NYHallScience.jpg"/>
          <p:cNvPicPr>
            <a:picLocks noChangeAspect="1"/>
          </p:cNvPicPr>
          <p:nvPr/>
        </p:nvPicPr>
        <p:blipFill>
          <a:blip r:embed="rId13"/>
          <a:stretch>
            <a:fillRect/>
          </a:stretch>
        </p:blipFill>
        <p:spPr>
          <a:xfrm>
            <a:off x="379659" y="4117426"/>
            <a:ext cx="2209578" cy="274057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694</TotalTime>
  <Words>4571</Words>
  <Application>Microsoft Macintosh PowerPoint</Application>
  <PresentationFormat>Letter Paper (8.5x11 in)</PresentationFormat>
  <Paragraphs>180</Paragraphs>
  <Slides>13</Slides>
  <Notes>13</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Office Theme</vt:lpstr>
      <vt:lpstr>Sensory Processing Disorder (SPD)  and Arts &amp; Culture</vt:lpstr>
      <vt:lpstr>A Bit About Me</vt:lpstr>
      <vt:lpstr>Sensory Processing Disorder (SPD)</vt:lpstr>
      <vt:lpstr>Sensory Processing Disorder (SPD)</vt:lpstr>
      <vt:lpstr>SPD Doesn’t Discriminate</vt:lpstr>
      <vt:lpstr>Research</vt:lpstr>
      <vt:lpstr>SPD and Autism</vt:lpstr>
      <vt:lpstr>My Experience with Arts and Culture</vt:lpstr>
      <vt:lpstr>My Experience with Arts and Culture</vt:lpstr>
      <vt:lpstr>What SPD May Look Like in Arts/Culture Setting</vt:lpstr>
      <vt:lpstr>Tips to Help Guests with SPD</vt:lpstr>
      <vt:lpstr>Breathing Room</vt:lpstr>
      <vt:lpstr>Follow Me!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Rachel Schneider</dc:creator>
  <cp:lastModifiedBy>Rachel Schneider</cp:lastModifiedBy>
  <cp:revision>277</cp:revision>
  <cp:lastPrinted>2016-04-08T14:00:38Z</cp:lastPrinted>
  <dcterms:created xsi:type="dcterms:W3CDTF">2016-04-08T13:36:16Z</dcterms:created>
  <dcterms:modified xsi:type="dcterms:W3CDTF">2016-04-08T14:44:36Z</dcterms:modified>
</cp:coreProperties>
</file>