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6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638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22765-4E07-42EB-A05B-E6B4FDB0EB2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2BEB893-9E22-4BB7-A0A0-BF756CE8657C}">
      <dgm:prSet phldrT="[Text]"/>
      <dgm:spPr/>
      <dgm:t>
        <a:bodyPr/>
        <a:lstStyle/>
        <a:p>
          <a:r>
            <a:rPr lang="en-US" dirty="0" smtClean="0">
              <a:ln>
                <a:solidFill>
                  <a:schemeClr val="accent1"/>
                </a:solidFill>
              </a:ln>
              <a:latin typeface="+mj-lt"/>
            </a:rPr>
            <a:t>Quantitative</a:t>
          </a:r>
          <a:endParaRPr lang="en-US" dirty="0">
            <a:ln>
              <a:solidFill>
                <a:schemeClr val="accent1"/>
              </a:solidFill>
            </a:ln>
            <a:latin typeface="+mj-lt"/>
          </a:endParaRPr>
        </a:p>
      </dgm:t>
    </dgm:pt>
    <dgm:pt modelId="{E9767F7B-9B35-4203-9616-406A1718882C}" type="parTrans" cxnId="{67911B8D-7C7E-459F-AFB5-A90DB3001C73}">
      <dgm:prSet/>
      <dgm:spPr/>
      <dgm:t>
        <a:bodyPr/>
        <a:lstStyle/>
        <a:p>
          <a:endParaRPr lang="en-US"/>
        </a:p>
      </dgm:t>
    </dgm:pt>
    <dgm:pt modelId="{13BA051C-16E6-4CB9-B022-40DC04C5A9F9}" type="sibTrans" cxnId="{67911B8D-7C7E-459F-AFB5-A90DB3001C73}">
      <dgm:prSet/>
      <dgm:spPr/>
      <dgm:t>
        <a:bodyPr/>
        <a:lstStyle/>
        <a:p>
          <a:endParaRPr lang="en-US"/>
        </a:p>
      </dgm:t>
    </dgm:pt>
    <dgm:pt modelId="{AB9AFEA3-CA9B-4465-88B0-3655B6ACB3A4}">
      <dgm:prSet phldrT="[Text]"/>
      <dgm:spPr/>
      <dgm:t>
        <a:bodyPr/>
        <a:lstStyle/>
        <a:p>
          <a:r>
            <a:rPr lang="en-US" b="1" i="0" baseline="0" dirty="0" smtClean="0">
              <a:latin typeface="Lucida Handwriting" pitchFamily="66" charset="0"/>
            </a:rPr>
            <a:t>Qualitative</a:t>
          </a:r>
          <a:endParaRPr lang="en-US" b="1" i="0" baseline="0" dirty="0">
            <a:latin typeface="Lucida Handwriting" pitchFamily="66" charset="0"/>
          </a:endParaRPr>
        </a:p>
      </dgm:t>
    </dgm:pt>
    <dgm:pt modelId="{01A9043B-CBC1-4B07-A947-F0E74C040AD7}" type="parTrans" cxnId="{2E99E434-014C-4512-898F-C3DD71D5B0F8}">
      <dgm:prSet/>
      <dgm:spPr/>
      <dgm:t>
        <a:bodyPr/>
        <a:lstStyle/>
        <a:p>
          <a:endParaRPr lang="en-US"/>
        </a:p>
      </dgm:t>
    </dgm:pt>
    <dgm:pt modelId="{B63D742C-9790-41A7-B756-03333FCFAFE3}" type="sibTrans" cxnId="{2E99E434-014C-4512-898F-C3DD71D5B0F8}">
      <dgm:prSet/>
      <dgm:spPr/>
      <dgm:t>
        <a:bodyPr/>
        <a:lstStyle/>
        <a:p>
          <a:endParaRPr lang="en-US"/>
        </a:p>
      </dgm:t>
    </dgm:pt>
    <dgm:pt modelId="{C19CB285-14D2-4341-97C8-F0A6E3971A3B}" type="pres">
      <dgm:prSet presAssocID="{B6522765-4E07-42EB-A05B-E6B4FDB0EB2A}" presName="compositeShape" presStyleCnt="0">
        <dgm:presLayoutVars>
          <dgm:chMax val="7"/>
          <dgm:dir/>
          <dgm:resizeHandles val="exact"/>
        </dgm:presLayoutVars>
      </dgm:prSet>
      <dgm:spPr/>
    </dgm:pt>
    <dgm:pt modelId="{9FD749F7-83ED-4802-98DD-4B01091B5AF1}" type="pres">
      <dgm:prSet presAssocID="{A2BEB893-9E22-4BB7-A0A0-BF756CE8657C}" presName="circ1" presStyleLbl="vennNode1" presStyleIdx="0" presStyleCnt="2"/>
      <dgm:spPr/>
      <dgm:t>
        <a:bodyPr/>
        <a:lstStyle/>
        <a:p>
          <a:endParaRPr lang="en-US"/>
        </a:p>
      </dgm:t>
    </dgm:pt>
    <dgm:pt modelId="{C4879DAF-58DE-414B-98C4-BDBC5926D98E}" type="pres">
      <dgm:prSet presAssocID="{A2BEB893-9E22-4BB7-A0A0-BF756CE8657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819CBE-B0C3-48C4-BDA5-B7C77212508E}" type="pres">
      <dgm:prSet presAssocID="{AB9AFEA3-CA9B-4465-88B0-3655B6ACB3A4}" presName="circ2" presStyleLbl="vennNode1" presStyleIdx="1" presStyleCnt="2"/>
      <dgm:spPr/>
      <dgm:t>
        <a:bodyPr/>
        <a:lstStyle/>
        <a:p>
          <a:endParaRPr lang="en-US"/>
        </a:p>
      </dgm:t>
    </dgm:pt>
    <dgm:pt modelId="{5BEA89A5-9E18-4639-96FD-4A019B3B336A}" type="pres">
      <dgm:prSet presAssocID="{AB9AFEA3-CA9B-4465-88B0-3655B6ACB3A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911B8D-7C7E-459F-AFB5-A90DB3001C73}" srcId="{B6522765-4E07-42EB-A05B-E6B4FDB0EB2A}" destId="{A2BEB893-9E22-4BB7-A0A0-BF756CE8657C}" srcOrd="0" destOrd="0" parTransId="{E9767F7B-9B35-4203-9616-406A1718882C}" sibTransId="{13BA051C-16E6-4CB9-B022-40DC04C5A9F9}"/>
    <dgm:cxn modelId="{240A4FE3-E822-4884-8F10-6558DF6F1EA0}" type="presOf" srcId="{AB9AFEA3-CA9B-4465-88B0-3655B6ACB3A4}" destId="{5BEA89A5-9E18-4639-96FD-4A019B3B336A}" srcOrd="1" destOrd="0" presId="urn:microsoft.com/office/officeart/2005/8/layout/venn1"/>
    <dgm:cxn modelId="{F564CA4B-58AB-4B4A-A85A-8FEFBEB6C4AE}" type="presOf" srcId="{AB9AFEA3-CA9B-4465-88B0-3655B6ACB3A4}" destId="{C2819CBE-B0C3-48C4-BDA5-B7C77212508E}" srcOrd="0" destOrd="0" presId="urn:microsoft.com/office/officeart/2005/8/layout/venn1"/>
    <dgm:cxn modelId="{2E99E434-014C-4512-898F-C3DD71D5B0F8}" srcId="{B6522765-4E07-42EB-A05B-E6B4FDB0EB2A}" destId="{AB9AFEA3-CA9B-4465-88B0-3655B6ACB3A4}" srcOrd="1" destOrd="0" parTransId="{01A9043B-CBC1-4B07-A947-F0E74C040AD7}" sibTransId="{B63D742C-9790-41A7-B756-03333FCFAFE3}"/>
    <dgm:cxn modelId="{DE7E860B-F66D-49D6-996B-A1941C20B81D}" type="presOf" srcId="{A2BEB893-9E22-4BB7-A0A0-BF756CE8657C}" destId="{C4879DAF-58DE-414B-98C4-BDBC5926D98E}" srcOrd="1" destOrd="0" presId="urn:microsoft.com/office/officeart/2005/8/layout/venn1"/>
    <dgm:cxn modelId="{E731567A-BC4E-475B-91D5-9DAEBFD455A3}" type="presOf" srcId="{A2BEB893-9E22-4BB7-A0A0-BF756CE8657C}" destId="{9FD749F7-83ED-4802-98DD-4B01091B5AF1}" srcOrd="0" destOrd="0" presId="urn:microsoft.com/office/officeart/2005/8/layout/venn1"/>
    <dgm:cxn modelId="{24B98360-DF47-461A-A314-A728A9CDF812}" type="presOf" srcId="{B6522765-4E07-42EB-A05B-E6B4FDB0EB2A}" destId="{C19CB285-14D2-4341-97C8-F0A6E3971A3B}" srcOrd="0" destOrd="0" presId="urn:microsoft.com/office/officeart/2005/8/layout/venn1"/>
    <dgm:cxn modelId="{3BAEFE0B-200B-4153-BBDB-B482106F1A48}" type="presParOf" srcId="{C19CB285-14D2-4341-97C8-F0A6E3971A3B}" destId="{9FD749F7-83ED-4802-98DD-4B01091B5AF1}" srcOrd="0" destOrd="0" presId="urn:microsoft.com/office/officeart/2005/8/layout/venn1"/>
    <dgm:cxn modelId="{F9E66530-8DE5-471E-B378-DB6527A3837C}" type="presParOf" srcId="{C19CB285-14D2-4341-97C8-F0A6E3971A3B}" destId="{C4879DAF-58DE-414B-98C4-BDBC5926D98E}" srcOrd="1" destOrd="0" presId="urn:microsoft.com/office/officeart/2005/8/layout/venn1"/>
    <dgm:cxn modelId="{CB8A0CC6-3DDF-4402-8ED1-2491A1A1FA03}" type="presParOf" srcId="{C19CB285-14D2-4341-97C8-F0A6E3971A3B}" destId="{C2819CBE-B0C3-48C4-BDA5-B7C77212508E}" srcOrd="2" destOrd="0" presId="urn:microsoft.com/office/officeart/2005/8/layout/venn1"/>
    <dgm:cxn modelId="{CB0AD0E3-6E41-4426-826F-1D29B08CA1A5}" type="presParOf" srcId="{C19CB285-14D2-4341-97C8-F0A6E3971A3B}" destId="{5BEA89A5-9E18-4639-96FD-4A019B3B336A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D749F7-83ED-4802-98DD-4B01091B5AF1}">
      <dsp:nvSpPr>
        <dsp:cNvPr id="0" name=""/>
        <dsp:cNvSpPr/>
      </dsp:nvSpPr>
      <dsp:spPr>
        <a:xfrm>
          <a:off x="183451" y="366331"/>
          <a:ext cx="4525137" cy="45251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>
              <a:ln>
                <a:solidFill>
                  <a:schemeClr val="accent1"/>
                </a:solidFill>
              </a:ln>
              <a:latin typeface="+mj-lt"/>
            </a:rPr>
            <a:t>Quantitative</a:t>
          </a:r>
          <a:endParaRPr lang="en-US" sz="3100" kern="1200" dirty="0">
            <a:ln>
              <a:solidFill>
                <a:schemeClr val="accent1"/>
              </a:solidFill>
            </a:ln>
            <a:latin typeface="+mj-lt"/>
          </a:endParaRPr>
        </a:p>
      </dsp:txBody>
      <dsp:txXfrm>
        <a:off x="815340" y="899942"/>
        <a:ext cx="2609088" cy="3457915"/>
      </dsp:txXfrm>
    </dsp:sp>
    <dsp:sp modelId="{C2819CBE-B0C3-48C4-BDA5-B7C77212508E}">
      <dsp:nvSpPr>
        <dsp:cNvPr id="0" name=""/>
        <dsp:cNvSpPr/>
      </dsp:nvSpPr>
      <dsp:spPr>
        <a:xfrm>
          <a:off x="3444811" y="366331"/>
          <a:ext cx="4525137" cy="45251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i="0" kern="1200" baseline="0" dirty="0" smtClean="0">
              <a:latin typeface="Lucida Handwriting" pitchFamily="66" charset="0"/>
            </a:rPr>
            <a:t>Qualitative</a:t>
          </a:r>
          <a:endParaRPr lang="en-US" sz="3100" b="1" i="0" kern="1200" baseline="0" dirty="0">
            <a:latin typeface="Lucida Handwriting" pitchFamily="66" charset="0"/>
          </a:endParaRPr>
        </a:p>
      </dsp:txBody>
      <dsp:txXfrm>
        <a:off x="4728972" y="899942"/>
        <a:ext cx="2609088" cy="34579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5DED8-6D77-489B-9321-004C110C63C5}" type="datetimeFigureOut">
              <a:rPr lang="en-US" smtClean="0"/>
              <a:pPr/>
              <a:t>4/15/2015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A5EB0-2928-4CF3-A448-B19EF043FE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Development 101</a:t>
            </a:r>
            <a:endParaRPr lang="en-US" sz="54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81000" y="3429000"/>
            <a:ext cx="8305800" cy="2286000"/>
          </a:xfrm>
        </p:spPr>
        <p:txBody>
          <a:bodyPr>
            <a:normAutofit/>
          </a:bodyPr>
          <a:lstStyle/>
          <a:p>
            <a:r>
              <a:rPr lang="en-US" sz="4200" dirty="0" smtClean="0"/>
              <a:t>Hilary Odom</a:t>
            </a:r>
            <a:endParaRPr lang="en-US" sz="4300" dirty="0" smtClean="0"/>
          </a:p>
          <a:p>
            <a:r>
              <a:rPr lang="en-US" sz="2600" dirty="0" smtClean="0"/>
              <a:t>Director of Corporate and Foundation Relations</a:t>
            </a:r>
          </a:p>
          <a:p>
            <a:r>
              <a:rPr lang="en-US" sz="2800" dirty="0" smtClean="0"/>
              <a:t>Chicago Shakespeare Theater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Your organization’s trusty development officer…</a:t>
            </a:r>
            <a:endParaRPr lang="en-US" dirty="0"/>
          </a:p>
        </p:txBody>
      </p:sp>
      <p:pic>
        <p:nvPicPr>
          <p:cNvPr id="4110" name="Picture 14" descr="C:\Users\hodom\Desktop\CCAC Presentation\Hilary Odom and the Fundraising W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76400"/>
            <a:ext cx="5715000" cy="38007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029200" y="5791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…perception</a:t>
            </a:r>
            <a:endParaRPr lang="en-US" sz="3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bs.twimg.com/profile_images/74188698/NeilTysonOriginsA-Crop_400x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126468"/>
            <a:ext cx="2057400" cy="2057400"/>
          </a:xfrm>
          <a:prstGeom prst="rect">
            <a:avLst/>
          </a:prstGeom>
          <a:noFill/>
        </p:spPr>
      </p:pic>
      <p:pic>
        <p:nvPicPr>
          <p:cNvPr id="4102" name="Picture 6" descr="http://thefantropolis.com/wp-content/uploads/2015/03/wpid-wp-142169916837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2819400" cy="1710730"/>
          </a:xfrm>
          <a:prstGeom prst="rect">
            <a:avLst/>
          </a:prstGeom>
          <a:noFill/>
        </p:spPr>
      </p:pic>
      <p:pic>
        <p:nvPicPr>
          <p:cNvPr id="4104" name="Picture 8" descr="http://punkworldviews.com/wp-content/uploads/2009/07/slap-chop-as-seen-on-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3962400"/>
            <a:ext cx="1961212" cy="1955196"/>
          </a:xfrm>
          <a:prstGeom prst="rect">
            <a:avLst/>
          </a:prstGeom>
          <a:noFill/>
        </p:spPr>
      </p:pic>
      <p:pic>
        <p:nvPicPr>
          <p:cNvPr id="4106" name="Picture 10" descr="http://x17online.com/media/images/2013/04/angelina-g8.jpg"/>
          <p:cNvPicPr>
            <a:picLocks noChangeAspect="1" noChangeArrowheads="1"/>
          </p:cNvPicPr>
          <p:nvPr/>
        </p:nvPicPr>
        <p:blipFill>
          <a:blip r:embed="rId5" cstate="print"/>
          <a:srcRect l="12174" r="9565" b="249"/>
          <a:stretch>
            <a:fillRect/>
          </a:stretch>
        </p:blipFill>
        <p:spPr bwMode="auto">
          <a:xfrm>
            <a:off x="4267200" y="1600200"/>
            <a:ext cx="2263140" cy="2514600"/>
          </a:xfrm>
          <a:prstGeom prst="rect">
            <a:avLst/>
          </a:prstGeom>
          <a:noFill/>
        </p:spPr>
      </p:pic>
      <p:pic>
        <p:nvPicPr>
          <p:cNvPr id="4108" name="Picture 12" descr="http://www.miami.com/sites/migration.miami.com/files/images/f278849a5fhmaker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7500" y="2514600"/>
            <a:ext cx="2400300" cy="24003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324600" y="5791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+mj-lt"/>
              </a:rPr>
              <a:t>…reality</a:t>
            </a:r>
            <a:endParaRPr lang="en-US" sz="3600" dirty="0">
              <a:latin typeface="+mj-lt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Your organization’s trusty development officer…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618386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Researcher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581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Story Teller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438400" y="5943600"/>
            <a:ext cx="1981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Spokesperson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67200" y="4114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Advocate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9400" y="4876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Matchmaker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Donor Motivation: </a:t>
            </a:r>
            <a:br>
              <a:rPr lang="en-US" dirty="0" smtClean="0"/>
            </a:br>
            <a:r>
              <a:rPr lang="en-US" dirty="0" smtClean="0"/>
              <a:t>Building strong relationships</a:t>
            </a:r>
            <a:endParaRPr lang="en-US" dirty="0"/>
          </a:p>
        </p:txBody>
      </p:sp>
      <p:pic>
        <p:nvPicPr>
          <p:cNvPr id="3074" name="Picture 2" descr="http://www.juancole.com/images/2011/11/make-a-difference-36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953000"/>
            <a:ext cx="3429000" cy="16573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17526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BOARD MEMBERS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7432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DONORS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648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CORPORATIONS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21336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Your biggest fans!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53200" y="21336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Civic Leadership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21336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Personal/Professional investment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" y="3124200"/>
            <a:ext cx="42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Emotional connection to the work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3124200"/>
            <a:ext cx="3429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Direct community impact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6800" y="4038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Mission-based investment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8200" y="40386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Demonstrated results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0292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Brand/Values alignment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410200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Employee engagement</a:t>
            </a:r>
            <a:endParaRPr lang="en-US" sz="16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7800" y="5791200"/>
            <a:ext cx="3962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/>
                </a:solidFill>
                <a:latin typeface="Gotham-Bold"/>
              </a:rPr>
              <a:t>  Local community investment</a:t>
            </a:r>
            <a:endParaRPr lang="en-US"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information toolkit…</a:t>
            </a:r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1219200"/>
          <a:ext cx="8153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19050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Participation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46482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91000" y="4001869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Published research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46482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Services offered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52578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Social media engagement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0" y="2971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Email </a:t>
            </a:r>
          </a:p>
          <a:p>
            <a:pPr algn="ctr"/>
            <a:r>
              <a:rPr lang="en-US" dirty="0"/>
              <a:t>r</a:t>
            </a:r>
            <a:r>
              <a:rPr lang="en-US" dirty="0" smtClean="0"/>
              <a:t>esponses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257800" y="1828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3011269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Survey </a:t>
            </a:r>
          </a:p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562600" y="40386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Direct feedback (participants and staff)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21336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Photo/video documentation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1600" y="2971800"/>
            <a:ext cx="143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Anecdotes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590800" y="5029200"/>
            <a:ext cx="1480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Frequency </a:t>
            </a:r>
          </a:p>
          <a:p>
            <a:pPr algn="ctr"/>
            <a:r>
              <a:rPr lang="en-US" dirty="0" smtClean="0"/>
              <a:t>of service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629400" y="4800600"/>
            <a:ext cx="16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0" y="2590800"/>
            <a:ext cx="1326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Outreach </a:t>
            </a:r>
          </a:p>
          <a:p>
            <a:pPr algn="ctr"/>
            <a:r>
              <a:rPr lang="en-US" dirty="0" smtClean="0"/>
              <a:t>efforts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52600" y="4191000"/>
            <a:ext cx="186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Demographics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33800" y="2514600"/>
            <a:ext cx="1631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…to create donor-centered communications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3800475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5307600" cy="433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133600"/>
            <a:ext cx="4800600" cy="2912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2590800"/>
            <a:ext cx="45720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2819400"/>
            <a:ext cx="3733800" cy="248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43400" y="19050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2209800"/>
            <a:ext cx="6753028" cy="405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Evaluation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1219200"/>
            <a:ext cx="614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“The unexamined life is not worth living.” –Socrates</a:t>
            </a:r>
          </a:p>
        </p:txBody>
      </p:sp>
      <p:pic>
        <p:nvPicPr>
          <p:cNvPr id="20482" name="Picture 2" descr="https://s-media-cache-ak0.pinimg.com/736x/b3/4f/30/b34f309e5706557f30df5328ad8f8717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20000" r="56470" b="4103"/>
          <a:stretch>
            <a:fillRect/>
          </a:stretch>
        </p:blipFill>
        <p:spPr bwMode="auto">
          <a:xfrm>
            <a:off x="6553200" y="2438400"/>
            <a:ext cx="1981200" cy="3962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486" name="Picture 6" descr="http://www.ulm.edu/assessment/images/assessment-graphic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28800" y="3657600"/>
            <a:ext cx="2980764" cy="2895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pic>
        <p:nvPicPr>
          <p:cNvPr id="20488" name="Picture 8" descr="https://encrypted-tbn2.gstatic.com/images?q=tbn:ANd9GcQ80TpaamQ7AYCbqZ4ut2L5kbVdA5r10uhIZVkTIf4Q5L07iWb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76400"/>
            <a:ext cx="5842000" cy="17526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  <p:grpSp>
        <p:nvGrpSpPr>
          <p:cNvPr id="7" name="Group 6"/>
          <p:cNvGrpSpPr/>
          <p:nvPr/>
        </p:nvGrpSpPr>
        <p:grpSpPr>
          <a:xfrm>
            <a:off x="1008958" y="1905000"/>
            <a:ext cx="7296842" cy="3389531"/>
            <a:chOff x="1008958" y="1905000"/>
            <a:chExt cx="7296842" cy="3389531"/>
          </a:xfrm>
        </p:grpSpPr>
        <p:sp>
          <p:nvSpPr>
            <p:cNvPr id="8" name="TextBox 7"/>
            <p:cNvSpPr txBox="1"/>
            <p:nvPr/>
          </p:nvSpPr>
          <p:spPr>
            <a:xfrm>
              <a:off x="1466158" y="1905000"/>
              <a:ext cx="37194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What do you hope to achieve?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09358" y="2438400"/>
              <a:ext cx="40964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How do you know this is realistic?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618558" y="3124200"/>
              <a:ext cx="4650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How will you know if you are on track?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66358" y="3733800"/>
              <a:ext cx="464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What methods can you use to </a:t>
              </a:r>
              <a:r>
                <a:rPr lang="en-US" dirty="0" smtClean="0"/>
                <a:t>improve </a:t>
              </a:r>
              <a:r>
                <a:rPr lang="en-US" dirty="0"/>
                <a:t>how your program operates?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008958" y="4648200"/>
              <a:ext cx="556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How will your short-term achievements contribute to a longer-term impact?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85800" y="5562600"/>
            <a:ext cx="7848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This is </a:t>
            </a:r>
            <a:r>
              <a:rPr lang="en-US" sz="2400" i="1" dirty="0" smtClean="0">
                <a:latin typeface="+mj-lt"/>
              </a:rPr>
              <a:t>your opportunity </a:t>
            </a:r>
            <a:r>
              <a:rPr lang="en-US" sz="2400" dirty="0" smtClean="0"/>
              <a:t>to provide real-world context for your program results!</a:t>
            </a:r>
            <a:endParaRPr lang="en-US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Program Budget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71800" y="1219200"/>
            <a:ext cx="5328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/>
                </a:solidFill>
              </a:rPr>
              <a:t>“Mo money, mo problems.” –Notorious B.I.G.</a:t>
            </a:r>
          </a:p>
        </p:txBody>
      </p:sp>
      <p:pic>
        <p:nvPicPr>
          <p:cNvPr id="1027" name="Picture 3" descr="\\bruce\image archive\Education\2013-14\Merry Wives Touch Tour\Selects\IMG_28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0"/>
            <a:ext cx="2540000" cy="3810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05000"/>
            <a:ext cx="4038600" cy="2693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\\bruce\image archive\Access Shakespeare\Chicago Shakespeare in the Parks 2014_Chuck Osgood\Shakes WIlson Park00357_L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733800"/>
            <a:ext cx="4267200" cy="28448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7772400" y="1905000"/>
            <a:ext cx="1143000" cy="24384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34000" y="4495800"/>
            <a:ext cx="2133600" cy="19812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524000" y="2209800"/>
            <a:ext cx="2209800" cy="4572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81400" y="3810000"/>
            <a:ext cx="2895600" cy="19050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867400" y="1981200"/>
            <a:ext cx="1676400" cy="15240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3352800"/>
            <a:ext cx="2133600" cy="12192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1000" y="2362200"/>
            <a:ext cx="4114800" cy="16764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85800" y="1524000"/>
            <a:ext cx="8458200" cy="4953000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Parting Thoughts…</a:t>
            </a:r>
            <a:endParaRPr lang="en-US" dirty="0"/>
          </a:p>
        </p:txBody>
      </p:sp>
      <p:pic>
        <p:nvPicPr>
          <p:cNvPr id="18434" name="Picture 2" descr="http://icrontic.com/draco/images/news/2008/05/real_teamwo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714875" cy="3429001"/>
          </a:xfrm>
          <a:prstGeom prst="rect">
            <a:avLst/>
          </a:prstGeom>
          <a:noFill/>
        </p:spPr>
      </p:pic>
      <p:pic>
        <p:nvPicPr>
          <p:cNvPr id="18436" name="Picture 4" descr="http://fromadinawithlove.com/wp-content/uploads/2014/05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895600"/>
            <a:ext cx="4401032" cy="37036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ST - Gotham">
      <a:majorFont>
        <a:latin typeface="Gotham-Bold"/>
        <a:ea typeface=""/>
        <a:cs typeface=""/>
      </a:majorFont>
      <a:minorFont>
        <a:latin typeface="Gotham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214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Development 101</vt:lpstr>
      <vt:lpstr>Your organization’s trusty development officer…</vt:lpstr>
      <vt:lpstr>Your organization’s trusty development officer…</vt:lpstr>
      <vt:lpstr>Donor Motivation:  Building strong relationships</vt:lpstr>
      <vt:lpstr>Our information toolkit…</vt:lpstr>
      <vt:lpstr>…to create donor-centered communications</vt:lpstr>
      <vt:lpstr>Program Evaluation</vt:lpstr>
      <vt:lpstr>Program Budget</vt:lpstr>
      <vt:lpstr>Parting Thoughts…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Hilary Odom</dc:creator>
  <cp:lastModifiedBy>Hilary Odom</cp:lastModifiedBy>
  <cp:revision>64</cp:revision>
  <dcterms:created xsi:type="dcterms:W3CDTF">2015-04-15T14:22:05Z</dcterms:created>
  <dcterms:modified xsi:type="dcterms:W3CDTF">2015-04-15T19:08:34Z</dcterms:modified>
</cp:coreProperties>
</file>